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736" r:id="rId4"/>
    <p:sldMasterId id="2147483659" r:id="rId5"/>
    <p:sldMasterId id="2147483748" r:id="rId6"/>
    <p:sldMasterId id="2147483739" r:id="rId7"/>
  </p:sldMasterIdLst>
  <p:notesMasterIdLst>
    <p:notesMasterId r:id="rId65"/>
  </p:notesMasterIdLst>
  <p:handoutMasterIdLst>
    <p:handoutMasterId r:id="rId66"/>
  </p:handoutMasterIdLst>
  <p:sldIdLst>
    <p:sldId id="257" r:id="rId8"/>
    <p:sldId id="274" r:id="rId9"/>
    <p:sldId id="333" r:id="rId10"/>
    <p:sldId id="312" r:id="rId11"/>
    <p:sldId id="335" r:id="rId12"/>
    <p:sldId id="336" r:id="rId13"/>
    <p:sldId id="368" r:id="rId14"/>
    <p:sldId id="372" r:id="rId15"/>
    <p:sldId id="369" r:id="rId16"/>
    <p:sldId id="313" r:id="rId17"/>
    <p:sldId id="337" r:id="rId18"/>
    <p:sldId id="373" r:id="rId19"/>
    <p:sldId id="374" r:id="rId20"/>
    <p:sldId id="339" r:id="rId21"/>
    <p:sldId id="340" r:id="rId22"/>
    <p:sldId id="365" r:id="rId23"/>
    <p:sldId id="357" r:id="rId24"/>
    <p:sldId id="354" r:id="rId25"/>
    <p:sldId id="355" r:id="rId26"/>
    <p:sldId id="315" r:id="rId27"/>
    <p:sldId id="317" r:id="rId28"/>
    <p:sldId id="358" r:id="rId29"/>
    <p:sldId id="359" r:id="rId30"/>
    <p:sldId id="360" r:id="rId31"/>
    <p:sldId id="361" r:id="rId32"/>
    <p:sldId id="363" r:id="rId33"/>
    <p:sldId id="375" r:id="rId34"/>
    <p:sldId id="362" r:id="rId35"/>
    <p:sldId id="364" r:id="rId36"/>
    <p:sldId id="377" r:id="rId37"/>
    <p:sldId id="366" r:id="rId38"/>
    <p:sldId id="319" r:id="rId39"/>
    <p:sldId id="311" r:id="rId40"/>
    <p:sldId id="321" r:id="rId41"/>
    <p:sldId id="367" r:id="rId42"/>
    <p:sldId id="320" r:id="rId43"/>
    <p:sldId id="304" r:id="rId44"/>
    <p:sldId id="324" r:id="rId45"/>
    <p:sldId id="327" r:id="rId46"/>
    <p:sldId id="328" r:id="rId47"/>
    <p:sldId id="330" r:id="rId48"/>
    <p:sldId id="331" r:id="rId49"/>
    <p:sldId id="332" r:id="rId50"/>
    <p:sldId id="323" r:id="rId51"/>
    <p:sldId id="353" r:id="rId52"/>
    <p:sldId id="371" r:id="rId53"/>
    <p:sldId id="322" r:id="rId54"/>
    <p:sldId id="376" r:id="rId55"/>
    <p:sldId id="348" r:id="rId56"/>
    <p:sldId id="349" r:id="rId57"/>
    <p:sldId id="350" r:id="rId58"/>
    <p:sldId id="351" r:id="rId59"/>
    <p:sldId id="352" r:id="rId60"/>
    <p:sldId id="370" r:id="rId61"/>
    <p:sldId id="329" r:id="rId62"/>
    <p:sldId id="378" r:id="rId63"/>
    <p:sldId id="347" r:id="rId64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521415D9-36F7-43E2-AB2F-B90AF26B5E84}">
      <p14:sectionLst xmlns:p14="http://schemas.microsoft.com/office/powerpoint/2010/main">
        <p14:section name="Default Section" id="{A16602FF-491B-414F-8CA7-73BB7F2646F7}">
          <p14:sldIdLst>
            <p14:sldId id="257"/>
            <p14:sldId id="274"/>
          </p14:sldIdLst>
        </p14:section>
        <p14:section name="Cryptography" id="{E589A5DC-6D95-8C44-98A6-241E0CA7030A}">
          <p14:sldIdLst>
            <p14:sldId id="333"/>
            <p14:sldId id="312"/>
            <p14:sldId id="335"/>
            <p14:sldId id="336"/>
            <p14:sldId id="368"/>
            <p14:sldId id="372"/>
            <p14:sldId id="369"/>
            <p14:sldId id="313"/>
            <p14:sldId id="337"/>
            <p14:sldId id="373"/>
            <p14:sldId id="374"/>
            <p14:sldId id="339"/>
            <p14:sldId id="340"/>
          </p14:sldIdLst>
        </p14:section>
        <p14:section name="TLS" id="{89FF93E1-19AF-7048-8DC7-34D10520BC07}">
          <p14:sldIdLst>
            <p14:sldId id="365"/>
            <p14:sldId id="357"/>
            <p14:sldId id="354"/>
            <p14:sldId id="355"/>
            <p14:sldId id="315"/>
            <p14:sldId id="317"/>
            <p14:sldId id="358"/>
            <p14:sldId id="359"/>
            <p14:sldId id="360"/>
            <p14:sldId id="361"/>
            <p14:sldId id="363"/>
            <p14:sldId id="375"/>
            <p14:sldId id="362"/>
            <p14:sldId id="364"/>
          </p14:sldIdLst>
        </p14:section>
        <p14:section name="TLS v1.3" id="{87C4B431-0BC8-EE4B-BED2-4E577D94D247}">
          <p14:sldIdLst>
            <p14:sldId id="377"/>
          </p14:sldIdLst>
        </p14:section>
        <p14:section name="Certificates" id="{B608A9BC-050A-944C-8C85-5EEFCEDBF65A}">
          <p14:sldIdLst>
            <p14:sldId id="366"/>
            <p14:sldId id="319"/>
            <p14:sldId id="311"/>
            <p14:sldId id="321"/>
            <p14:sldId id="367"/>
            <p14:sldId id="320"/>
          </p14:sldIdLst>
        </p14:section>
        <p14:section name="Certificates revocation" id="{9F892D3F-255D-DF43-8ED2-18ABA0D63331}">
          <p14:sldIdLst>
            <p14:sldId id="304"/>
            <p14:sldId id="324"/>
            <p14:sldId id="327"/>
            <p14:sldId id="328"/>
            <p14:sldId id="330"/>
            <p14:sldId id="331"/>
            <p14:sldId id="332"/>
            <p14:sldId id="323"/>
          </p14:sldIdLst>
        </p14:section>
        <p14:section name="Web Server Configuration" id="{AA9AA21C-E001-3240-91EF-F2C1E51D78DF}">
          <p14:sldIdLst>
            <p14:sldId id="353"/>
          </p14:sldIdLst>
        </p14:section>
        <p14:section name="Certificates: practical examples" id="{07455CB3-DC79-8848-B70A-73FBB0376829}">
          <p14:sldIdLst>
            <p14:sldId id="371"/>
            <p14:sldId id="322"/>
            <p14:sldId id="376"/>
            <p14:sldId id="348"/>
            <p14:sldId id="349"/>
            <p14:sldId id="350"/>
            <p14:sldId id="351"/>
            <p14:sldId id="352"/>
            <p14:sldId id="370"/>
          </p14:sldIdLst>
        </p14:section>
        <p14:section name="End" id="{9D36B35B-3875-114B-A00D-505A36909443}">
          <p14:sldIdLst>
            <p14:sldId id="329"/>
            <p14:sldId id="378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175" userDrawn="1">
          <p15:clr>
            <a:srgbClr val="A4A3A4"/>
          </p15:clr>
        </p15:guide>
        <p15:guide id="4" orient="horz" pos="143" userDrawn="1">
          <p15:clr>
            <a:srgbClr val="A4A3A4"/>
          </p15:clr>
        </p15:guide>
        <p15:guide id="5" orient="horz" pos="540" userDrawn="1">
          <p15:clr>
            <a:srgbClr val="A4A3A4"/>
          </p15:clr>
        </p15:guide>
        <p15:guide id="6" orient="horz" pos="431" userDrawn="1">
          <p15:clr>
            <a:srgbClr val="A4A3A4"/>
          </p15:clr>
        </p15:guide>
        <p15:guide id="7" pos="7491" userDrawn="1">
          <p15:clr>
            <a:srgbClr val="A4A3A4"/>
          </p15:clr>
        </p15:guide>
        <p15:guide id="8" pos="201" userDrawn="1">
          <p15:clr>
            <a:srgbClr val="A4A3A4"/>
          </p15:clr>
        </p15:guide>
        <p15:guide id="9" pos="3877" userDrawn="1">
          <p15:clr>
            <a:srgbClr val="A4A3A4"/>
          </p15:clr>
        </p15:guide>
        <p15:guide id="10" orient="horz" pos="588" userDrawn="1">
          <p15:clr>
            <a:srgbClr val="A4A3A4"/>
          </p15:clr>
        </p15:guide>
        <p15:guide id="11" orient="horz" pos="4319" userDrawn="1">
          <p15:clr>
            <a:srgbClr val="A4A3A4"/>
          </p15:clr>
        </p15:guide>
        <p15:guide id="12" userDrawn="1">
          <p15:clr>
            <a:srgbClr val="A4A3A4"/>
          </p15:clr>
        </p15:guide>
        <p15:guide id="13" pos="7489" userDrawn="1">
          <p15:clr>
            <a:srgbClr val="A4A3A4"/>
          </p15:clr>
        </p15:guide>
        <p15:guide id="14" pos="1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nn Foley" initials="LF" lastIdx="27" clrIdx="0"/>
  <p:cmAuthor id="2" name="Dawn Heiberg" initials="DH" lastIdx="18" clrIdx="1"/>
  <p:cmAuthor id="3" name="Kevin Bell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262626"/>
    <a:srgbClr val="525051"/>
    <a:srgbClr val="5C5C5C"/>
    <a:srgbClr val="D92231"/>
    <a:srgbClr val="000000"/>
    <a:srgbClr val="DE3E3E"/>
    <a:srgbClr val="0099FF"/>
    <a:srgbClr val="AD357A"/>
    <a:srgbClr val="5D3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46"/>
    <p:restoredTop sz="80523"/>
  </p:normalViewPr>
  <p:slideViewPr>
    <p:cSldViewPr snapToGrid="0">
      <p:cViewPr varScale="1">
        <p:scale>
          <a:sx n="120" d="100"/>
          <a:sy n="120" d="100"/>
        </p:scale>
        <p:origin x="712" y="192"/>
      </p:cViewPr>
      <p:guideLst>
        <p:guide orient="horz" pos="2160"/>
        <p:guide pos="3840"/>
        <p:guide orient="horz" pos="4175"/>
        <p:guide orient="horz" pos="143"/>
        <p:guide orient="horz" pos="540"/>
        <p:guide orient="horz" pos="431"/>
        <p:guide pos="7491"/>
        <p:guide pos="201"/>
        <p:guide pos="3877"/>
        <p:guide orient="horz" pos="588"/>
        <p:guide orient="horz" pos="4319"/>
        <p:guide/>
        <p:guide pos="7489"/>
        <p:guide pos="19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commentAuthors" Target="commentAuthor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AAD14-E0A4-468B-A68C-CDE2655F37B6}" type="datetimeFigureOut">
              <a:rPr lang="en-US" smtClean="0"/>
              <a:t>5/18/21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2B2F2-448D-4F83-B20A-997D07B2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53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455738" y="184150"/>
            <a:ext cx="4257675" cy="23955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519289" y="2731910"/>
            <a:ext cx="6062133" cy="6231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12515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abforum.org/baseline-requirements-documents/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nvlpubs.nist.gov/nistpubs/FIPS/NIST.FIPS.186-4.pdf" TargetMode="External"/><Relationship Id="rId4" Type="http://schemas.openxmlformats.org/officeDocument/2006/relationships/hyperlink" Target="https://cabforum.org/wp-content/uploads/CA-Browser-Forum-BR-1.3.4.pd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trust.org/homepage-documents/item27839.aspx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abforum.org/documents/" TargetMode="Externa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yandex.ru/lib/talks/2335/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68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wiki.wireshark.org</a:t>
            </a:r>
            <a:r>
              <a:rPr lang="en-US" dirty="0"/>
              <a:t>/SSL</a:t>
            </a:r>
          </a:p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Transport_Layer_Security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85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blog.cloudflare.com</a:t>
            </a:r>
            <a:r>
              <a:rPr lang="en-US" dirty="0"/>
              <a:t>/keyless-</a:t>
            </a:r>
            <a:r>
              <a:rPr lang="en-US" dirty="0" err="1"/>
              <a:t>ssl</a:t>
            </a:r>
            <a:r>
              <a:rPr lang="en-US" dirty="0"/>
              <a:t>-the-nitty-gritty-technical-details/</a:t>
            </a:r>
          </a:p>
        </p:txBody>
      </p:sp>
    </p:spTree>
    <p:extLst>
      <p:ext uri="{BB962C8B-B14F-4D97-AF65-F5344CB8AC3E}">
        <p14:creationId xmlns:p14="http://schemas.microsoft.com/office/powerpoint/2010/main" val="744956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altLang="ru-RU">
              <a:latin typeface="Avenir" charset="0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91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4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altLang="ru-RU">
              <a:latin typeface="Avenir" charset="0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163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altLang="ru-RU">
              <a:latin typeface="Avenir" charset="0"/>
              <a:ea typeface="Avenir" charset="0"/>
              <a:cs typeface="Avenir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altLang="ru-RU">
              <a:latin typeface="Avenir" charset="0"/>
              <a:ea typeface="Avenir" charset="0"/>
              <a:cs typeface="Avenir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=3QnD2c4Xovk</a:t>
            </a:r>
          </a:p>
        </p:txBody>
      </p:sp>
    </p:spTree>
    <p:extLst>
      <p:ext uri="{BB962C8B-B14F-4D97-AF65-F5344CB8AC3E}">
        <p14:creationId xmlns:p14="http://schemas.microsoft.com/office/powerpoint/2010/main" val="1698665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blog.haproxy.com</a:t>
            </a:r>
            <a:r>
              <a:rPr lang="en-US" dirty="0"/>
              <a:t>/2011/09/16/</a:t>
            </a:r>
            <a:r>
              <a:rPr lang="en-US" dirty="0" err="1"/>
              <a:t>benchmarking_ssl_performance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43323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blog.cloudflare.com</a:t>
            </a:r>
            <a:r>
              <a:rPr lang="en-US" dirty="0"/>
              <a:t>/rfc-8446-aka-tls-1-3/</a:t>
            </a:r>
          </a:p>
          <a:p>
            <a:r>
              <a:rPr lang="en-US" dirty="0"/>
              <a:t>https://</a:t>
            </a:r>
            <a:r>
              <a:rPr lang="en-US" dirty="0" err="1"/>
              <a:t>blog.cloudflare.com</a:t>
            </a:r>
            <a:r>
              <a:rPr lang="en-US" dirty="0"/>
              <a:t>/encrypted-</a:t>
            </a:r>
            <a:r>
              <a:rPr lang="en-US" dirty="0" err="1"/>
              <a:t>sni</a:t>
            </a:r>
            <a:r>
              <a:rPr lang="en-US" dirty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096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hlinkClick r:id="rId3"/>
              </a:rPr>
              <a:t>https://cabforum.org/baseline-requirements-documents/</a:t>
            </a:r>
            <a:endParaRPr lang="en-US" dirty="0"/>
          </a:p>
          <a:p>
            <a:r>
              <a:rPr lang="en-US" dirty="0">
                <a:hlinkClick r:id="rId4"/>
              </a:rPr>
              <a:t>https://cabforum.org/wp-content/uploads/CA-Browser-Forum-BR-1.3.4.pdf</a:t>
            </a:r>
            <a:endParaRPr lang="en-US" dirty="0"/>
          </a:p>
          <a:p>
            <a:r>
              <a:rPr lang="en-US" dirty="0">
                <a:hlinkClick r:id="rId5"/>
              </a:rPr>
              <a:t>http://nvlpubs.nist.gov/nistpubs/FIPS/NIST.FIPS.186-4.pdf</a:t>
            </a:r>
            <a:endParaRPr lang="ru-RU" altLang="ru-RU" dirty="0">
              <a:latin typeface="Avenir" charset="0"/>
              <a:ea typeface="Avenir" charset="0"/>
              <a:cs typeface="Avenir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0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altLang="ru-RU">
              <a:latin typeface="Avenir" charset="0"/>
              <a:ea typeface="Avenir" charset="0"/>
              <a:cs typeface="Avenir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altLang="ru-RU">
              <a:latin typeface="Avenir" charset="0"/>
              <a:ea typeface="Avenir" charset="0"/>
              <a:cs typeface="Avenir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altLang="ru-RU">
              <a:latin typeface="Avenir" charset="0"/>
              <a:ea typeface="Avenir" charset="0"/>
              <a:cs typeface="Avenir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altLang="ru-RU">
              <a:latin typeface="Avenir" charset="0"/>
              <a:ea typeface="Avenir" charset="0"/>
              <a:cs typeface="Avenir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altLang="ru-RU">
              <a:latin typeface="Avenir" charset="0"/>
              <a:ea typeface="Avenir" charset="0"/>
              <a:cs typeface="Avenir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altLang="ru-RU">
              <a:latin typeface="Avenir" charset="0"/>
              <a:ea typeface="Avenir" charset="0"/>
              <a:cs typeface="Avenir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altLang="ru-RU">
              <a:latin typeface="Avenir" charset="0"/>
              <a:ea typeface="Avenir" charset="0"/>
              <a:cs typeface="Avenir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altLang="ru-RU">
              <a:latin typeface="Avenir" charset="0"/>
              <a:ea typeface="Avenir" charset="0"/>
              <a:cs typeface="Avenir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 err="1"/>
              <a:t>Webtrust</a:t>
            </a:r>
            <a:r>
              <a:rPr lang="en-US" altLang="en-US" sz="2400" dirty="0"/>
              <a:t> Program for CA</a:t>
            </a:r>
          </a:p>
          <a:p>
            <a:pPr lvl="1"/>
            <a:r>
              <a:rPr lang="en-US" altLang="en-US" sz="1800" dirty="0">
                <a:hlinkClick r:id="rId3"/>
              </a:rPr>
              <a:t>http://www.webtrust.org/homepage-documents/item27839.aspx</a:t>
            </a:r>
            <a:endParaRPr lang="en-US" altLang="en-US" sz="1800" dirty="0"/>
          </a:p>
          <a:p>
            <a:r>
              <a:rPr lang="en-US" altLang="en-US" sz="2400" dirty="0"/>
              <a:t>Baseline requirements and guidelines</a:t>
            </a:r>
          </a:p>
          <a:p>
            <a:pPr lvl="1"/>
            <a:r>
              <a:rPr lang="en-US" altLang="en-US" sz="1800" dirty="0">
                <a:hlinkClick r:id="rId4"/>
              </a:rPr>
              <a:t>https://cabforum.org/documents/</a:t>
            </a:r>
            <a:endParaRPr lang="en-US" alt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509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dirty="0">
                <a:hlinkClick r:id="rId3"/>
              </a:rPr>
              <a:t>https://events.yandex.ru/lib/talks/2335/</a:t>
            </a:r>
            <a:endParaRPr lang="en-US" altLang="ru-RU" dirty="0"/>
          </a:p>
          <a:p>
            <a:endParaRPr lang="en-US" altLang="ru-RU" dirty="0">
              <a:latin typeface="Avenir" charset="0"/>
              <a:ea typeface="Avenir" charset="0"/>
              <a:cs typeface="Avenir" charset="0"/>
            </a:endParaRPr>
          </a:p>
          <a:p>
            <a:r>
              <a:rPr lang="en-US" altLang="ru-RU" dirty="0">
                <a:latin typeface="Avenir" charset="0"/>
                <a:ea typeface="Avenir" charset="0"/>
                <a:cs typeface="Avenir" charset="0"/>
              </a:rPr>
              <a:t>Google Certificate Pinning - http://</a:t>
            </a:r>
            <a:r>
              <a:rPr lang="en-US" altLang="ru-RU" dirty="0" err="1">
                <a:latin typeface="Avenir" charset="0"/>
                <a:ea typeface="Avenir" charset="0"/>
                <a:cs typeface="Avenir" charset="0"/>
              </a:rPr>
              <a:t>arstechnica.com</a:t>
            </a:r>
            <a:r>
              <a:rPr lang="en-US" altLang="ru-RU" dirty="0">
                <a:latin typeface="Avenir" charset="0"/>
                <a:ea typeface="Avenir" charset="0"/>
                <a:cs typeface="Avenir" charset="0"/>
              </a:rPr>
              <a:t>/security/2012/05/ssl-fix-flags-forged-certificates-before-theyre-accepted-by-browsers/</a:t>
            </a:r>
            <a:endParaRPr lang="ru-RU" altLang="ru-RU" dirty="0">
              <a:latin typeface="Avenir" charset="0"/>
              <a:ea typeface="Avenir" charset="0"/>
              <a:cs typeface="Avenir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wiki.prls.net</a:t>
            </a:r>
            <a:r>
              <a:rPr lang="en-US" dirty="0"/>
              <a:t>/pages/</a:t>
            </a:r>
            <a:r>
              <a:rPr lang="en-US" dirty="0" err="1"/>
              <a:t>viewpage.action?pageId</a:t>
            </a:r>
            <a:r>
              <a:rPr lang="en-US" dirty="0"/>
              <a:t>=13700680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mozilla.github.io</a:t>
            </a:r>
            <a:r>
              <a:rPr lang="en-US" dirty="0"/>
              <a:t>/server-side-</a:t>
            </a:r>
            <a:r>
              <a:rPr lang="en-US" dirty="0" err="1"/>
              <a:t>tls</a:t>
            </a:r>
            <a:r>
              <a:rPr lang="en-US" dirty="0"/>
              <a:t>/</a:t>
            </a:r>
            <a:r>
              <a:rPr lang="en-US" dirty="0" err="1"/>
              <a:t>ssl</a:t>
            </a:r>
            <a:r>
              <a:rPr lang="en-US" dirty="0"/>
              <a:t>-</a:t>
            </a:r>
            <a:r>
              <a:rPr lang="en-US" dirty="0" err="1"/>
              <a:t>config</a:t>
            </a:r>
            <a:r>
              <a:rPr lang="en-US" dirty="0"/>
              <a:t>-generator/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84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altLang="ru-RU">
              <a:latin typeface="Avenir" charset="0"/>
              <a:ea typeface="Avenir" charset="0"/>
              <a:cs typeface="Avenir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altLang="ru-RU">
              <a:latin typeface="Avenir" charset="0"/>
              <a:ea typeface="Avenir" charset="0"/>
              <a:cs typeface="Avenir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altLang="ru-RU">
              <a:latin typeface="Avenir" charset="0"/>
              <a:ea typeface="Avenir" charset="0"/>
              <a:cs typeface="Avenir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habr.com</a:t>
            </a:r>
            <a:r>
              <a:rPr lang="en-GB" dirty="0"/>
              <a:t>/</a:t>
            </a:r>
            <a:r>
              <a:rPr lang="en-GB" dirty="0" err="1"/>
              <a:t>ru</a:t>
            </a:r>
            <a:r>
              <a:rPr lang="en-GB" dirty="0"/>
              <a:t>/post/336738/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824224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>
                <a:solidFill>
                  <a:srgbClr val="000000"/>
                </a:solidFill>
                <a:latin typeface="Avenir" pitchFamily="17" charset="0"/>
                <a:ea typeface="Avenir" pitchFamily="17" charset="0"/>
                <a:cs typeface="Avenir" pitchFamily="17" charset="0"/>
                <a:sym typeface="Avenir Roman" charset="0"/>
              </a:rPr>
              <a:t>% </a:t>
            </a:r>
            <a:r>
              <a:rPr lang="en-US" sz="2400" kern="1200" dirty="0" err="1">
                <a:solidFill>
                  <a:srgbClr val="000000"/>
                </a:solidFill>
                <a:latin typeface="Avenir" pitchFamily="17" charset="0"/>
                <a:ea typeface="Avenir" pitchFamily="17" charset="0"/>
                <a:cs typeface="Avenir" pitchFamily="17" charset="0"/>
                <a:sym typeface="Avenir Roman" charset="0"/>
              </a:rPr>
              <a:t>openssl</a:t>
            </a:r>
            <a:r>
              <a:rPr lang="en-US" sz="2400" kern="1200" dirty="0">
                <a:solidFill>
                  <a:srgbClr val="000000"/>
                </a:solidFill>
                <a:latin typeface="Avenir" pitchFamily="17" charset="0"/>
                <a:ea typeface="Avenir" pitchFamily="17" charset="0"/>
                <a:cs typeface="Avenir" pitchFamily="17" charset="0"/>
                <a:sym typeface="Avenir Roman" charset="0"/>
              </a:rPr>
              <a:t> des-</a:t>
            </a:r>
            <a:r>
              <a:rPr lang="en-US" sz="2400" kern="1200" dirty="0" err="1">
                <a:solidFill>
                  <a:srgbClr val="000000"/>
                </a:solidFill>
                <a:latin typeface="Avenir" pitchFamily="17" charset="0"/>
                <a:ea typeface="Avenir" pitchFamily="17" charset="0"/>
                <a:cs typeface="Avenir" pitchFamily="17" charset="0"/>
                <a:sym typeface="Avenir Roman" charset="0"/>
              </a:rPr>
              <a:t>ecb</a:t>
            </a:r>
            <a:r>
              <a:rPr lang="en-US" sz="2400" kern="1200" dirty="0">
                <a:solidFill>
                  <a:srgbClr val="000000"/>
                </a:solidFill>
                <a:latin typeface="Avenir" pitchFamily="17" charset="0"/>
                <a:ea typeface="Avenir" pitchFamily="17" charset="0"/>
                <a:cs typeface="Avenir" pitchFamily="17" charset="0"/>
                <a:sym typeface="Avenir Roman" charset="0"/>
              </a:rPr>
              <a:t> -in </a:t>
            </a:r>
            <a:r>
              <a:rPr lang="en-US" sz="2400" kern="1200" dirty="0" err="1">
                <a:solidFill>
                  <a:srgbClr val="000000"/>
                </a:solidFill>
                <a:latin typeface="Avenir" pitchFamily="17" charset="0"/>
                <a:ea typeface="Avenir" pitchFamily="17" charset="0"/>
                <a:cs typeface="Avenir" pitchFamily="17" charset="0"/>
                <a:sym typeface="Avenir Roman" charset="0"/>
              </a:rPr>
              <a:t>linux.raw</a:t>
            </a:r>
            <a:r>
              <a:rPr lang="en-US" sz="2400" kern="1200" dirty="0">
                <a:solidFill>
                  <a:srgbClr val="000000"/>
                </a:solidFill>
                <a:latin typeface="Avenir" pitchFamily="17" charset="0"/>
                <a:ea typeface="Avenir" pitchFamily="17" charset="0"/>
                <a:cs typeface="Avenir" pitchFamily="17" charset="0"/>
                <a:sym typeface="Avenir Roman" charset="0"/>
              </a:rPr>
              <a:t> -out </a:t>
            </a:r>
            <a:r>
              <a:rPr lang="en-US" sz="2400" kern="1200" dirty="0" err="1">
                <a:solidFill>
                  <a:srgbClr val="000000"/>
                </a:solidFill>
                <a:latin typeface="Avenir" pitchFamily="17" charset="0"/>
                <a:ea typeface="Avenir" pitchFamily="17" charset="0"/>
                <a:cs typeface="Avenir" pitchFamily="17" charset="0"/>
                <a:sym typeface="Avenir Roman" charset="0"/>
              </a:rPr>
              <a:t>linux.raw.enc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15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kern="1200" dirty="0">
                <a:solidFill>
                  <a:srgbClr val="000000"/>
                </a:solidFill>
                <a:latin typeface="Avenir" pitchFamily="17" charset="0"/>
                <a:ea typeface="Avenir" pitchFamily="17" charset="0"/>
                <a:cs typeface="Avenir" pitchFamily="17" charset="0"/>
                <a:sym typeface="Avenir Roman" charset="0"/>
              </a:rPr>
              <a:t>% </a:t>
            </a:r>
            <a:r>
              <a:rPr lang="en-US" sz="2400" kern="1200" dirty="0" err="1">
                <a:solidFill>
                  <a:srgbClr val="000000"/>
                </a:solidFill>
                <a:latin typeface="Avenir" pitchFamily="17" charset="0"/>
                <a:ea typeface="Avenir" pitchFamily="17" charset="0"/>
                <a:cs typeface="Avenir" pitchFamily="17" charset="0"/>
                <a:sym typeface="Avenir Roman" charset="0"/>
              </a:rPr>
              <a:t>openssl</a:t>
            </a:r>
            <a:r>
              <a:rPr lang="en-US" sz="2400" kern="1200" dirty="0">
                <a:solidFill>
                  <a:srgbClr val="000000"/>
                </a:solidFill>
                <a:latin typeface="Avenir" pitchFamily="17" charset="0"/>
                <a:ea typeface="Avenir" pitchFamily="17" charset="0"/>
                <a:cs typeface="Avenir" pitchFamily="17" charset="0"/>
                <a:sym typeface="Avenir Roman" charset="0"/>
              </a:rPr>
              <a:t> des-</a:t>
            </a:r>
            <a:r>
              <a:rPr lang="en-US" sz="2400" kern="1200" dirty="0" err="1">
                <a:solidFill>
                  <a:srgbClr val="000000"/>
                </a:solidFill>
                <a:latin typeface="Avenir" pitchFamily="17" charset="0"/>
                <a:ea typeface="Avenir" pitchFamily="17" charset="0"/>
                <a:cs typeface="Avenir" pitchFamily="17" charset="0"/>
                <a:sym typeface="Avenir Roman" charset="0"/>
              </a:rPr>
              <a:t>ecb</a:t>
            </a:r>
            <a:r>
              <a:rPr lang="en-US" sz="2400" kern="1200" dirty="0">
                <a:solidFill>
                  <a:srgbClr val="000000"/>
                </a:solidFill>
                <a:latin typeface="Avenir" pitchFamily="17" charset="0"/>
                <a:ea typeface="Avenir" pitchFamily="17" charset="0"/>
                <a:cs typeface="Avenir" pitchFamily="17" charset="0"/>
                <a:sym typeface="Avenir Roman" charset="0"/>
              </a:rPr>
              <a:t> -in </a:t>
            </a:r>
            <a:r>
              <a:rPr lang="en-US" sz="2400" kern="1200" dirty="0" err="1">
                <a:solidFill>
                  <a:srgbClr val="000000"/>
                </a:solidFill>
                <a:latin typeface="Avenir" pitchFamily="17" charset="0"/>
                <a:ea typeface="Avenir" pitchFamily="17" charset="0"/>
                <a:cs typeface="Avenir" pitchFamily="17" charset="0"/>
                <a:sym typeface="Avenir Roman" charset="0"/>
              </a:rPr>
              <a:t>linux.raw</a:t>
            </a:r>
            <a:r>
              <a:rPr lang="en-US" sz="2400" kern="1200" dirty="0">
                <a:solidFill>
                  <a:srgbClr val="000000"/>
                </a:solidFill>
                <a:latin typeface="Avenir" pitchFamily="17" charset="0"/>
                <a:ea typeface="Avenir" pitchFamily="17" charset="0"/>
                <a:cs typeface="Avenir" pitchFamily="17" charset="0"/>
                <a:sym typeface="Avenir Roman" charset="0"/>
              </a:rPr>
              <a:t> -out </a:t>
            </a:r>
            <a:r>
              <a:rPr lang="en-US" sz="2400" kern="1200" dirty="0" err="1">
                <a:solidFill>
                  <a:srgbClr val="000000"/>
                </a:solidFill>
                <a:latin typeface="Avenir" pitchFamily="17" charset="0"/>
                <a:ea typeface="Avenir" pitchFamily="17" charset="0"/>
                <a:cs typeface="Avenir" pitchFamily="17" charset="0"/>
                <a:sym typeface="Avenir Roman" charset="0"/>
              </a:rPr>
              <a:t>linux.raw.enc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03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17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altLang="ru-RU">
              <a:latin typeface="Avenir" charset="0"/>
              <a:ea typeface="Avenir" charset="0"/>
              <a:cs typeface="Avenir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Birthday_problem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52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</a:t>
            </a:r>
            <a:r>
              <a:rPr lang="en-US" b="0" dirty="0" err="1"/>
              <a:t>tools.ietf.org</a:t>
            </a:r>
            <a:r>
              <a:rPr lang="en-US" b="0" dirty="0"/>
              <a:t>/html/rfc2104 - HMAC: Keyed-Hashing for Message Authentication</a:t>
            </a:r>
          </a:p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Authenticated_encryption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3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919" y="2648995"/>
            <a:ext cx="11582400" cy="2686411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 b="0" i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919" y="5433091"/>
            <a:ext cx="11582400" cy="468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1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02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860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91761" y="740664"/>
            <a:ext cx="11423472" cy="5349240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262626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262626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62626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62626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889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95817" y="1088136"/>
            <a:ext cx="11419416" cy="5001768"/>
          </a:xfrm>
        </p:spPr>
        <p:txBody>
          <a:bodyPr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3461172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95818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/>
          </p:nvPr>
        </p:nvSpPr>
        <p:spPr>
          <a:xfrm>
            <a:off x="6403110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2900769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0145" y="740663"/>
            <a:ext cx="11408225" cy="5349240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>
                <a:solidFill>
                  <a:schemeClr val="accent6"/>
                </a:solidFill>
              </a:defRPr>
            </a:lvl1pPr>
            <a:lvl2pPr marL="573088" indent="-231775">
              <a:buClr>
                <a:schemeClr val="accent1"/>
              </a:buClr>
              <a:buFont typeface="Arial" pitchFamily="34" charset="0"/>
              <a:buChar char="•"/>
              <a:defRPr/>
            </a:lvl2pPr>
            <a:lvl3pPr marL="739775" indent="-173038">
              <a:buClr>
                <a:schemeClr val="accent1"/>
              </a:buClr>
              <a:buFont typeface="Courier New" pitchFamily="49" charset="0"/>
              <a:buChar char="o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46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Case Study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10890" y="937032"/>
            <a:ext cx="2594327" cy="1640418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 w="6350" cmpd="sng">
            <a:solidFill>
              <a:srgbClr val="C8C8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n>
                <a:solidFill>
                  <a:srgbClr val="C8C8C8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481917" y="1168279"/>
            <a:ext cx="8268976" cy="1177925"/>
          </a:xfrm>
        </p:spPr>
        <p:txBody>
          <a:bodyPr anchor="ctr" anchorCtr="0"/>
          <a:lstStyle>
            <a:lvl1pPr marL="0" indent="0">
              <a:buFontTx/>
              <a:buNone/>
              <a:defRPr sz="1800">
                <a:solidFill>
                  <a:schemeClr val="accent6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Company Description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95818" y="2863850"/>
            <a:ext cx="11355076" cy="877888"/>
          </a:xfrm>
        </p:spPr>
        <p:txBody>
          <a:bodyPr anchor="ctr" anchorCtr="0"/>
          <a:lstStyle>
            <a:lvl1pPr marL="0" indent="0" algn="ctr">
              <a:buFontTx/>
              <a:buNone/>
              <a:defRPr sz="1400" i="1">
                <a:solidFill>
                  <a:srgbClr val="C00000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95818" y="3892342"/>
            <a:ext cx="5622029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Number of Parallels </a:t>
            </a:r>
            <a:br>
              <a:rPr lang="en-US"/>
            </a:br>
            <a:r>
              <a:rPr lang="en-US"/>
              <a:t>Remove Application Server users: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Primary reason why customer chose </a:t>
            </a:r>
            <a:br>
              <a:rPr lang="en-US"/>
            </a:br>
            <a:r>
              <a:rPr lang="en-US"/>
              <a:t>Parallels Remove Application Server: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3892342"/>
            <a:ext cx="5654893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Solution that Parallels </a:t>
            </a:r>
            <a:br>
              <a:rPr lang="en-US"/>
            </a:br>
            <a:r>
              <a:rPr lang="en-US"/>
              <a:t>Remove Application Server replaced: </a:t>
            </a:r>
          </a:p>
          <a:p>
            <a:pPr lvl="0"/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Applications being delivered: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53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862007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90237" y="-12032"/>
            <a:ext cx="12356432" cy="638848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0573" y="2211479"/>
            <a:ext cx="11087100" cy="904875"/>
          </a:xfrm>
        </p:spPr>
        <p:txBody>
          <a:bodyPr/>
          <a:lstStyle>
            <a:lvl1pPr algn="ctr">
              <a:buNone/>
              <a:defRPr sz="3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70488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79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 b="0" i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8456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91761" y="740664"/>
            <a:ext cx="11423472" cy="5349240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262626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262626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62626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62626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811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95817" y="1088136"/>
            <a:ext cx="11419416" cy="5001768"/>
          </a:xfrm>
        </p:spPr>
        <p:txBody>
          <a:bodyPr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2098697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95818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/>
          </p:nvPr>
        </p:nvSpPr>
        <p:spPr>
          <a:xfrm>
            <a:off x="6403110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1705030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0145" y="740663"/>
            <a:ext cx="11408225" cy="5349240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>
                <a:solidFill>
                  <a:schemeClr val="accent6"/>
                </a:solidFill>
              </a:defRPr>
            </a:lvl1pPr>
            <a:lvl2pPr marL="573088" indent="-231775">
              <a:buClr>
                <a:schemeClr val="accent1"/>
              </a:buClr>
              <a:buFont typeface="Arial" pitchFamily="34" charset="0"/>
              <a:buChar char="•"/>
              <a:defRPr/>
            </a:lvl2pPr>
            <a:lvl3pPr marL="739775" indent="-173038">
              <a:buClr>
                <a:schemeClr val="accent1"/>
              </a:buClr>
              <a:buFont typeface="Courier New" pitchFamily="49" charset="0"/>
              <a:buChar char="o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00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Case Study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10890" y="937032"/>
            <a:ext cx="2594327" cy="1640418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 w="6350" cmpd="sng">
            <a:solidFill>
              <a:srgbClr val="C8C8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n>
                <a:solidFill>
                  <a:srgbClr val="C8C8C8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481917" y="1168279"/>
            <a:ext cx="8268976" cy="1177925"/>
          </a:xfrm>
        </p:spPr>
        <p:txBody>
          <a:bodyPr anchor="ctr" anchorCtr="0"/>
          <a:lstStyle>
            <a:lvl1pPr marL="0" indent="0">
              <a:buFontTx/>
              <a:buNone/>
              <a:defRPr sz="1800">
                <a:solidFill>
                  <a:schemeClr val="accent6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Company Description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95818" y="2863850"/>
            <a:ext cx="11355076" cy="877888"/>
          </a:xfrm>
        </p:spPr>
        <p:txBody>
          <a:bodyPr anchor="ctr" anchorCtr="0"/>
          <a:lstStyle>
            <a:lvl1pPr marL="0" indent="0" algn="ctr">
              <a:buFontTx/>
              <a:buNone/>
              <a:defRPr sz="1400" i="1">
                <a:solidFill>
                  <a:srgbClr val="C00000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95818" y="3892342"/>
            <a:ext cx="5622029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Number of Parallels </a:t>
            </a:r>
            <a:br>
              <a:rPr lang="en-US"/>
            </a:br>
            <a:r>
              <a:rPr lang="en-US"/>
              <a:t>Remove Application Server users: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Primary reason why customer chose </a:t>
            </a:r>
            <a:br>
              <a:rPr lang="en-US"/>
            </a:br>
            <a:r>
              <a:rPr lang="en-US"/>
              <a:t>Parallels Remove Application Server: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3892342"/>
            <a:ext cx="5654893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Solution that Parallels </a:t>
            </a:r>
            <a:br>
              <a:rPr lang="en-US"/>
            </a:br>
            <a:r>
              <a:rPr lang="en-US"/>
              <a:t>Remove Application Server replaced: </a:t>
            </a:r>
          </a:p>
          <a:p>
            <a:pPr lvl="0"/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Applications being delivered: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54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035627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90237" y="-12032"/>
            <a:ext cx="12356432" cy="638848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0573" y="2211479"/>
            <a:ext cx="11087100" cy="904875"/>
          </a:xfrm>
        </p:spPr>
        <p:txBody>
          <a:bodyPr/>
          <a:lstStyle>
            <a:lvl1pPr algn="ctr">
              <a:buNone/>
              <a:defRPr sz="3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45715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59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91761" y="740664"/>
            <a:ext cx="11423472" cy="5349240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262626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262626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62626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62626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831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95817" y="1088136"/>
            <a:ext cx="11419416" cy="5001768"/>
          </a:xfrm>
        </p:spPr>
        <p:txBody>
          <a:bodyPr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265416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95818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/>
          </p:nvPr>
        </p:nvSpPr>
        <p:spPr>
          <a:xfrm>
            <a:off x="6403110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285059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0145" y="740663"/>
            <a:ext cx="11408225" cy="5349240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>
                <a:solidFill>
                  <a:schemeClr val="accent6"/>
                </a:solidFill>
              </a:defRPr>
            </a:lvl1pPr>
            <a:lvl2pPr marL="573088" indent="-231775">
              <a:buClr>
                <a:schemeClr val="accent1"/>
              </a:buClr>
              <a:buFont typeface="Arial" pitchFamily="34" charset="0"/>
              <a:buChar char="•"/>
              <a:defRPr/>
            </a:lvl2pPr>
            <a:lvl3pPr marL="739775" indent="-173038">
              <a:buClr>
                <a:schemeClr val="accent1"/>
              </a:buClr>
              <a:buFont typeface="Courier New" pitchFamily="49" charset="0"/>
              <a:buChar char="o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Case Study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10890" y="937032"/>
            <a:ext cx="2594327" cy="1640418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 w="6350" cmpd="sng">
            <a:solidFill>
              <a:srgbClr val="C8C8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n>
                <a:solidFill>
                  <a:srgbClr val="C8C8C8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481917" y="1168279"/>
            <a:ext cx="8268976" cy="1177925"/>
          </a:xfrm>
        </p:spPr>
        <p:txBody>
          <a:bodyPr anchor="ctr" anchorCtr="0"/>
          <a:lstStyle>
            <a:lvl1pPr marL="0" indent="0">
              <a:buFontTx/>
              <a:buNone/>
              <a:defRPr sz="1800">
                <a:solidFill>
                  <a:schemeClr val="accent6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Company Description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95818" y="2863850"/>
            <a:ext cx="11355076" cy="877888"/>
          </a:xfrm>
        </p:spPr>
        <p:txBody>
          <a:bodyPr anchor="ctr" anchorCtr="0"/>
          <a:lstStyle>
            <a:lvl1pPr marL="0" indent="0" algn="ctr">
              <a:buFontTx/>
              <a:buNone/>
              <a:defRPr sz="1400" i="1">
                <a:solidFill>
                  <a:srgbClr val="C00000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95818" y="3892342"/>
            <a:ext cx="5622029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Number of Parallels </a:t>
            </a:r>
            <a:br>
              <a:rPr lang="en-US"/>
            </a:br>
            <a:r>
              <a:rPr lang="en-US"/>
              <a:t>Remove Application Server users: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Primary reason why customer chose </a:t>
            </a:r>
            <a:br>
              <a:rPr lang="en-US"/>
            </a:br>
            <a:r>
              <a:rPr lang="en-US"/>
              <a:t>Parallels Remove Application Server: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3892342"/>
            <a:ext cx="5654893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Solution that Parallels </a:t>
            </a:r>
            <a:br>
              <a:rPr lang="en-US"/>
            </a:br>
            <a:r>
              <a:rPr lang="en-US"/>
              <a:t>Remove Application Server replaced: </a:t>
            </a:r>
          </a:p>
          <a:p>
            <a:pPr lvl="0"/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Applications being delivered: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4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4768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0573" y="2211479"/>
            <a:ext cx="11087100" cy="904875"/>
          </a:xfrm>
        </p:spPr>
        <p:txBody>
          <a:bodyPr/>
          <a:lstStyle>
            <a:lvl1pPr algn="ctr">
              <a:buNone/>
              <a:defRPr sz="3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4022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22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D92231"/>
              </a:solidFill>
            </a:endParaRPr>
          </a:p>
        </p:txBody>
      </p:sp>
      <p:pic>
        <p:nvPicPr>
          <p:cNvPr id="3" name="Picture 2" descr="parallels-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40" y="259653"/>
            <a:ext cx="1523919" cy="5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4685070" y="6598347"/>
            <a:ext cx="2821858" cy="123111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© Parallels International GmbH.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9239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/>
              </a:gs>
              <a:gs pos="100000">
                <a:schemeClr val="accent1"/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-1"/>
            <a:ext cx="12192000" cy="6375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395817" y="133815"/>
            <a:ext cx="11419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818" y="740664"/>
            <a:ext cx="11408833" cy="53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1273609" y="6468836"/>
            <a:ext cx="499291" cy="287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101192-7D3D-4845-B731-08DC5E4AA9A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3454400" y="6486905"/>
            <a:ext cx="528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en-US" sz="1200"/>
          </a:p>
        </p:txBody>
      </p:sp>
      <p:pic>
        <p:nvPicPr>
          <p:cNvPr id="13" name="Picture 12" descr="parallels-white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81" y="6336327"/>
            <a:ext cx="1523918" cy="5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4685071" y="6601074"/>
            <a:ext cx="2821858" cy="123111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© Parallels International GmbH.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8665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81" r:id="rId5"/>
    <p:sldLayoutId id="2147483668" r:id="rId6"/>
    <p:sldLayoutId id="2147483667" r:id="rId7"/>
    <p:sldLayoutId id="2147483669" r:id="rId8"/>
    <p:sldLayoutId id="2147483758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00000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576072" indent="-182880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758952" indent="-173736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65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996696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188720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75400"/>
            <a:ext cx="12192000" cy="55294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arallels-white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81" y="6336327"/>
            <a:ext cx="1523918" cy="5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3"/>
          <p:cNvSpPr txBox="1">
            <a:spLocks/>
          </p:cNvSpPr>
          <p:nvPr userDrawn="1"/>
        </p:nvSpPr>
        <p:spPr>
          <a:xfrm>
            <a:off x="11273609" y="6468836"/>
            <a:ext cx="499291" cy="287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101192-7D3D-4845-B731-08DC5E4AA9A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-1"/>
            <a:ext cx="12192000" cy="6375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395817" y="133815"/>
            <a:ext cx="11419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818" y="740664"/>
            <a:ext cx="11408833" cy="53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685071" y="6472981"/>
            <a:ext cx="2821858" cy="169277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Confidential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685071" y="6642258"/>
            <a:ext cx="2821858" cy="123111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© Parallels International GmbH.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562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00000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576072" indent="-182880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758952" indent="-173736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65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996696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188720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395817" y="133815"/>
            <a:ext cx="11419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818" y="740664"/>
            <a:ext cx="11408833" cy="53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1273609" y="6468836"/>
            <a:ext cx="499291" cy="287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3454400" y="6486905"/>
            <a:ext cx="528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en-US" sz="12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80" y="6348490"/>
            <a:ext cx="1297778" cy="276830"/>
          </a:xfrm>
          <a:prstGeom prst="rect">
            <a:avLst/>
          </a:prstGeom>
        </p:spPr>
      </p:pic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11426009" y="6334540"/>
            <a:ext cx="499291" cy="287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101192-7D3D-4845-B731-08DC5E4AA9A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685071" y="6335332"/>
            <a:ext cx="2821858" cy="169277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Confidential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685071" y="6504609"/>
            <a:ext cx="2821858" cy="123111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© Parallels International GmbH.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742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00000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576072" indent="-182880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758952" indent="-173736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65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996696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188720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loudflare.com/keyless-ssl-the-nitty-gritty-technical-details/Block_cipher_mode_of_operation" TargetMode="External"/><Relationship Id="rId2" Type="http://schemas.openxmlformats.org/officeDocument/2006/relationships/hyperlink" Target="http://en.wikipedia.org/wiki/Advanced_Encryption_Standard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en.wikipedia.org/wiki/SHA-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lliptic_Curve_Digital_Signature_Algorithm" TargetMode="External"/><Relationship Id="rId2" Type="http://schemas.openxmlformats.org/officeDocument/2006/relationships/hyperlink" Target="http://en.wikipedia.org/wiki/Elliptic_curve_Diffie%E2%80%93Hellman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en.wikipedia.org/wiki/SHA-2" TargetMode="External"/><Relationship Id="rId5" Type="http://schemas.openxmlformats.org/officeDocument/2006/relationships/hyperlink" Target="http://en.wikipedia.org/wiki/Galois/Counter_Mode" TargetMode="External"/><Relationship Id="rId4" Type="http://schemas.openxmlformats.org/officeDocument/2006/relationships/hyperlink" Target="http://en.wikipedia.org/wiki/Advanced_Encryption_Standar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html/draft-ietf-websec-key-pinning-20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ertificate.transparency.dev/" TargetMode="External"/><Relationship Id="rId5" Type="http://schemas.openxmlformats.org/officeDocument/2006/relationships/hyperlink" Target="http://tack.io/" TargetMode="External"/><Relationship Id="rId4" Type="http://schemas.openxmlformats.org/officeDocument/2006/relationships/hyperlink" Target="http://convergence.io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openssl.org/index.php/Command_Line_Utilities" TargetMode="Externa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yandex.ru/lib/talks/2335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blog.cloudflare.com/keyless-ssl-the-nitty-gritty-technical-details/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919" y="1055233"/>
            <a:ext cx="11582400" cy="2082253"/>
          </a:xfrm>
        </p:spPr>
        <p:txBody>
          <a:bodyPr/>
          <a:lstStyle/>
          <a:p>
            <a:r>
              <a:rPr lang="en-US" altLang="ru-RU" sz="6000" dirty="0"/>
              <a:t>TLS and PKI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6C48A-3DB6-274B-948A-99B4EAC1E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0532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1820864" y="179230"/>
            <a:ext cx="8562975" cy="49244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ru-RU" dirty="0"/>
              <a:t>Public Key Crypto</a:t>
            </a:r>
            <a:endParaRPr lang="ru-RU" altLang="ru-R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C8B0A4-E70E-8147-A84F-35CC64751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RU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495AA95-AF60-C943-B6BA-441A9C1D30D3}"/>
              </a:ext>
            </a:extLst>
          </p:cNvPr>
          <p:cNvGrpSpPr/>
          <p:nvPr/>
        </p:nvGrpSpPr>
        <p:grpSpPr>
          <a:xfrm>
            <a:off x="1919416" y="1505165"/>
            <a:ext cx="7935913" cy="4330700"/>
            <a:chOff x="609600" y="1455738"/>
            <a:chExt cx="7935913" cy="4330700"/>
          </a:xfrm>
        </p:grpSpPr>
        <p:sp>
          <p:nvSpPr>
            <p:cNvPr id="50" name="U-Turn Arrow 50">
              <a:extLst>
                <a:ext uri="{FF2B5EF4-FFF2-40B4-BE49-F238E27FC236}">
                  <a16:creationId xmlns:a16="http://schemas.microsoft.com/office/drawing/2014/main" id="{7CA6F2D4-CDBA-BA42-AA3A-D9BEB2F89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0" y="2032000"/>
              <a:ext cx="6096000" cy="1311275"/>
            </a:xfrm>
            <a:custGeom>
              <a:avLst/>
              <a:gdLst>
                <a:gd name="T0" fmla="*/ 0 w 6096001"/>
                <a:gd name="T1" fmla="*/ 1310787 h 1310787"/>
                <a:gd name="T2" fmla="*/ 0 w 6096001"/>
                <a:gd name="T3" fmla="*/ 859942 h 1310787"/>
                <a:gd name="T4" fmla="*/ 859942 w 6096001"/>
                <a:gd name="T5" fmla="*/ 0 h 1310787"/>
                <a:gd name="T6" fmla="*/ 5072211 w 6096001"/>
                <a:gd name="T7" fmla="*/ 0 h 1310787"/>
                <a:gd name="T8" fmla="*/ 5932153 w 6096001"/>
                <a:gd name="T9" fmla="*/ 859942 h 1310787"/>
                <a:gd name="T10" fmla="*/ 5932153 w 6096001"/>
                <a:gd name="T11" fmla="*/ 890522 h 1310787"/>
                <a:gd name="T12" fmla="*/ 6096001 w 6096001"/>
                <a:gd name="T13" fmla="*/ 890522 h 1310787"/>
                <a:gd name="T14" fmla="*/ 5768304 w 6096001"/>
                <a:gd name="T15" fmla="*/ 1310787 h 1310787"/>
                <a:gd name="T16" fmla="*/ 5440608 w 6096001"/>
                <a:gd name="T17" fmla="*/ 890522 h 1310787"/>
                <a:gd name="T18" fmla="*/ 5604456 w 6096001"/>
                <a:gd name="T19" fmla="*/ 890522 h 1310787"/>
                <a:gd name="T20" fmla="*/ 5604456 w 6096001"/>
                <a:gd name="T21" fmla="*/ 859942 h 1310787"/>
                <a:gd name="T22" fmla="*/ 5072211 w 6096001"/>
                <a:gd name="T23" fmla="*/ 327697 h 1310787"/>
                <a:gd name="T24" fmla="*/ 859942 w 6096001"/>
                <a:gd name="T25" fmla="*/ 327697 h 1310787"/>
                <a:gd name="T26" fmla="*/ 327697 w 6096001"/>
                <a:gd name="T27" fmla="*/ 859942 h 1310787"/>
                <a:gd name="T28" fmla="*/ 327697 w 6096001"/>
                <a:gd name="T29" fmla="*/ 1310787 h 1310787"/>
                <a:gd name="T30" fmla="*/ 0 w 6096001"/>
                <a:gd name="T31" fmla="*/ 1310787 h 13107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96001" h="1310787">
                  <a:moveTo>
                    <a:pt x="0" y="1310787"/>
                  </a:moveTo>
                  <a:lnTo>
                    <a:pt x="0" y="859942"/>
                  </a:lnTo>
                  <a:cubicBezTo>
                    <a:pt x="0" y="385009"/>
                    <a:pt x="385009" y="0"/>
                    <a:pt x="859942" y="0"/>
                  </a:cubicBezTo>
                  <a:lnTo>
                    <a:pt x="5072211" y="0"/>
                  </a:lnTo>
                  <a:cubicBezTo>
                    <a:pt x="5547144" y="0"/>
                    <a:pt x="5932153" y="385009"/>
                    <a:pt x="5932153" y="859942"/>
                  </a:cubicBezTo>
                  <a:lnTo>
                    <a:pt x="5932153" y="890522"/>
                  </a:lnTo>
                  <a:lnTo>
                    <a:pt x="6096001" y="890522"/>
                  </a:lnTo>
                  <a:lnTo>
                    <a:pt x="5768304" y="1310787"/>
                  </a:lnTo>
                  <a:lnTo>
                    <a:pt x="5440608" y="890522"/>
                  </a:lnTo>
                  <a:lnTo>
                    <a:pt x="5604456" y="890522"/>
                  </a:lnTo>
                  <a:lnTo>
                    <a:pt x="5604456" y="859942"/>
                  </a:lnTo>
                  <a:cubicBezTo>
                    <a:pt x="5604456" y="565991"/>
                    <a:pt x="5366162" y="327697"/>
                    <a:pt x="5072211" y="327697"/>
                  </a:cubicBezTo>
                  <a:lnTo>
                    <a:pt x="859942" y="327697"/>
                  </a:lnTo>
                  <a:cubicBezTo>
                    <a:pt x="565991" y="327697"/>
                    <a:pt x="327697" y="565991"/>
                    <a:pt x="327697" y="859942"/>
                  </a:cubicBezTo>
                  <a:lnTo>
                    <a:pt x="327697" y="1310787"/>
                  </a:lnTo>
                  <a:lnTo>
                    <a:pt x="0" y="1310787"/>
                  </a:lnTo>
                  <a:close/>
                </a:path>
              </a:pathLst>
            </a:custGeom>
            <a:solidFill>
              <a:srgbClr val="FFC000"/>
            </a:solidFill>
            <a:ln w="25400" cap="flat" cmpd="sng">
              <a:solidFill>
                <a:srgbClr val="FFC000"/>
              </a:solidFill>
              <a:prstDash val="solid"/>
              <a:bevel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3" name="Group 47">
              <a:extLst>
                <a:ext uri="{FF2B5EF4-FFF2-40B4-BE49-F238E27FC236}">
                  <a16:creationId xmlns:a16="http://schemas.microsoft.com/office/drawing/2014/main" id="{E2012D71-78E4-6747-812A-108C6C0F2F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8413" y="1455738"/>
              <a:ext cx="1785937" cy="1687512"/>
              <a:chOff x="3853656" y="832456"/>
              <a:chExt cx="1785144" cy="168789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1E27468-187A-2048-BF0D-25EA97AA912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853656" y="832456"/>
                <a:ext cx="1785144" cy="168789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FFC000"/>
                </a:solidFill>
                <a:bevel/>
                <a:headEnd/>
                <a:tailEnd/>
              </a:ln>
              <a:effectLst>
                <a:outerShdw blurRad="38100" dist="23000" dir="5400000" algn="ctr" rotWithShape="0">
                  <a:srgbClr val="000000">
                    <a:alpha val="34998"/>
                  </a:srgbClr>
                </a:outerShdw>
              </a:effectLst>
            </p:spPr>
            <p:txBody>
              <a:bodyPr lIns="45720" rIns="45720" anchor="ctr">
                <a:spAutoFit/>
              </a:bodyPr>
              <a:lstStyle>
                <a:lvl1pPr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/>
                <a:endParaRPr lang="en-US" altLang="en-US"/>
              </a:p>
              <a:p>
                <a:pPr eaLnBrk="1"/>
                <a:endParaRPr lang="en-US" altLang="en-US"/>
              </a:p>
              <a:p>
                <a:pPr eaLnBrk="1"/>
                <a:endParaRPr lang="en-US" altLang="en-US"/>
              </a:p>
              <a:p>
                <a:pPr algn="ctr" eaLnBrk="1"/>
                <a:r>
                  <a:rPr lang="en-US" altLang="en-US"/>
                  <a:t>Public Key</a:t>
                </a: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6D8930E-F25D-5541-A427-4B9D58F240F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250928" y="1275641"/>
                <a:ext cx="990600" cy="463514"/>
                <a:chOff x="457200" y="2520346"/>
                <a:chExt cx="1954212" cy="914400"/>
              </a:xfrm>
              <a:solidFill>
                <a:srgbClr val="FFC000"/>
              </a:solidFill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DB71CA7B-7D8E-FE4F-8419-5E3D7A781750}"/>
                    </a:ext>
                  </a:extLst>
                </p:cNvPr>
                <p:cNvGrpSpPr/>
                <p:nvPr/>
              </p:nvGrpSpPr>
              <p:grpSpPr>
                <a:xfrm>
                  <a:off x="457200" y="2520346"/>
                  <a:ext cx="1954212" cy="914400"/>
                  <a:chOff x="457200" y="2520346"/>
                  <a:chExt cx="1954212" cy="914400"/>
                </a:xfrm>
                <a:grpFill/>
              </p:grpSpPr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B6686A7A-87EF-6249-BACC-59DE30AD131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7200" y="2520346"/>
                    <a:ext cx="914400" cy="914400"/>
                  </a:xfrm>
                  <a:prstGeom prst="ellipse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A1AC3E0A-5DFD-0B4A-8084-0D500C5291FE}"/>
                      </a:ext>
                    </a:extLst>
                  </p:cNvPr>
                  <p:cNvGrpSpPr/>
                  <p:nvPr/>
                </p:nvGrpSpPr>
                <p:grpSpPr>
                  <a:xfrm>
                    <a:off x="1039812" y="2743200"/>
                    <a:ext cx="1371600" cy="463550"/>
                    <a:chOff x="1039812" y="2743200"/>
                    <a:chExt cx="1371600" cy="463550"/>
                  </a:xfrm>
                  <a:grpFill/>
                </p:grpSpPr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8727A85A-48F3-3540-9821-CE95677F50D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39812" y="2743200"/>
                      <a:ext cx="990600" cy="304800"/>
                    </a:xfrm>
                    <a:prstGeom prst="rect">
                      <a:avLst/>
                    </a:prstGeom>
                    <a:grpFill/>
                    <a:ln w="25400" cap="flat" cmpd="sng" algn="ctr">
                      <a:solidFill>
                        <a:srgbClr val="FFC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  <p:sp>
                  <p:nvSpPr>
                    <p:cNvPr id="79" name="Pentagon 78">
                      <a:extLst>
                        <a:ext uri="{FF2B5EF4-FFF2-40B4-BE49-F238E27FC236}">
                          <a16:creationId xmlns:a16="http://schemas.microsoft.com/office/drawing/2014/main" id="{EEEFFD04-3A9A-904B-A792-704AAB742D0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30412" y="2743200"/>
                      <a:ext cx="381000" cy="304800"/>
                    </a:xfrm>
                    <a:prstGeom prst="homePlate">
                      <a:avLst/>
                    </a:prstGeom>
                    <a:grpFill/>
                    <a:ln w="25400" cap="flat" cmpd="sng" algn="ctr">
                      <a:solidFill>
                        <a:srgbClr val="FFC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  <p:sp>
                  <p:nvSpPr>
                    <p:cNvPr id="80" name="Merge 79">
                      <a:extLst>
                        <a:ext uri="{FF2B5EF4-FFF2-40B4-BE49-F238E27FC236}">
                          <a16:creationId xmlns:a16="http://schemas.microsoft.com/office/drawing/2014/main" id="{7E46EB2C-0C0D-FF49-B334-B6EAD682C92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4200" y="2995613"/>
                      <a:ext cx="228600" cy="152400"/>
                    </a:xfrm>
                    <a:prstGeom prst="flowChartMerge">
                      <a:avLst/>
                    </a:prstGeom>
                    <a:grpFill/>
                    <a:ln w="25400" cap="flat" cmpd="sng" algn="ctr">
                      <a:solidFill>
                        <a:srgbClr val="FFC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  <p:sp>
                  <p:nvSpPr>
                    <p:cNvPr id="81" name="Merge 80">
                      <a:extLst>
                        <a:ext uri="{FF2B5EF4-FFF2-40B4-BE49-F238E27FC236}">
                          <a16:creationId xmlns:a16="http://schemas.microsoft.com/office/drawing/2014/main" id="{BD943F79-6A6C-2A40-8D86-F10CDC98379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39912" y="3048000"/>
                      <a:ext cx="228600" cy="152400"/>
                    </a:xfrm>
                    <a:prstGeom prst="flowChartMerge">
                      <a:avLst/>
                    </a:prstGeom>
                    <a:grpFill/>
                    <a:ln w="25400" cap="flat" cmpd="sng" algn="ctr">
                      <a:solidFill>
                        <a:srgbClr val="FFC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  <p:sp>
                  <p:nvSpPr>
                    <p:cNvPr id="82" name="Merge 81">
                      <a:extLst>
                        <a:ext uri="{FF2B5EF4-FFF2-40B4-BE49-F238E27FC236}">
                          <a16:creationId xmlns:a16="http://schemas.microsoft.com/office/drawing/2014/main" id="{F9F04593-D034-994C-AA53-9563A4092DC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611312" y="2995613"/>
                      <a:ext cx="228600" cy="152400"/>
                    </a:xfrm>
                    <a:prstGeom prst="flowChartMerge">
                      <a:avLst/>
                    </a:prstGeom>
                    <a:grpFill/>
                    <a:ln w="25400" cap="flat" cmpd="sng" algn="ctr">
                      <a:solidFill>
                        <a:srgbClr val="FFC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  <p:sp>
                  <p:nvSpPr>
                    <p:cNvPr id="83" name="Merge 82">
                      <a:extLst>
                        <a:ext uri="{FF2B5EF4-FFF2-40B4-BE49-F238E27FC236}">
                          <a16:creationId xmlns:a16="http://schemas.microsoft.com/office/drawing/2014/main" id="{2FCA67EA-0B2B-1742-BEA4-7528D3FEA80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25562" y="2941591"/>
                      <a:ext cx="304800" cy="265159"/>
                    </a:xfrm>
                    <a:prstGeom prst="flowChartMerge">
                      <a:avLst/>
                    </a:prstGeom>
                    <a:grpFill/>
                    <a:ln w="25400" cap="flat" cmpd="sng" algn="ctr">
                      <a:solidFill>
                        <a:srgbClr val="FFC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  <p:sp>
                  <p:nvSpPr>
                    <p:cNvPr id="84" name="Rectangle 83">
                      <a:extLst>
                        <a:ext uri="{FF2B5EF4-FFF2-40B4-BE49-F238E27FC236}">
                          <a16:creationId xmlns:a16="http://schemas.microsoft.com/office/drawing/2014/main" id="{4E1042A8-80E9-FD46-B2FB-CE1D04D46D5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39812" y="2995613"/>
                      <a:ext cx="438150" cy="204787"/>
                    </a:xfrm>
                    <a:prstGeom prst="rect">
                      <a:avLst/>
                    </a:prstGeom>
                    <a:grpFill/>
                    <a:ln w="25400" cap="flat" cmpd="sng" algn="ctr">
                      <a:solidFill>
                        <a:srgbClr val="FFC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</p:grpSp>
            </p:grp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671064A1-4D26-6749-A6D1-2A2578C8B49D}"/>
                    </a:ext>
                  </a:extLst>
                </p:cNvPr>
                <p:cNvSpPr/>
                <p:nvPr/>
              </p:nvSpPr>
              <p:spPr bwMode="auto">
                <a:xfrm>
                  <a:off x="611187" y="2863246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FFC000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sx="1000" sy="1000" algn="ctr" rotWithShape="0">
                    <a:srgbClr val="000000"/>
                  </a:outerShdw>
                </a:effectLst>
              </p:spPr>
              <p:txBody>
                <a:bodyPr lIns="45720" rIns="45720" anchor="ctr">
                  <a:spAutoFit/>
                </a:bodyPr>
                <a:lstStyle/>
                <a:p>
                  <a:pPr eaLnBrk="1">
                    <a:defRPr/>
                  </a:pPr>
                  <a:endParaRPr lang="en-US">
                    <a:latin typeface="Arial" pitchFamily="17" charset="0"/>
                    <a:ea typeface="Arial" pitchFamily="17" charset="0"/>
                    <a:cs typeface="Arial" pitchFamily="17" charset="0"/>
                    <a:sym typeface="Arial" pitchFamily="17" charset="0"/>
                  </a:endParaRPr>
                </a:p>
              </p:txBody>
            </p:sp>
          </p:grpSp>
        </p:grp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85285FED-CA8F-E94F-9CC3-998A763FF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365500"/>
              <a:ext cx="2373313" cy="4095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92D050"/>
              </a:solidFill>
              <a:bevel/>
              <a:headEnd/>
              <a:tailEnd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  <p:txBody>
            <a:bodyPr lIns="45720" rIns="45720" anchor="ctr">
              <a:spAutoFit/>
            </a:bodyPr>
            <a:lstStyle/>
            <a:p>
              <a:pPr algn="ctr" eaLnBrk="1">
                <a:defRPr/>
              </a:pPr>
              <a:r>
                <a: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rPr>
                <a:t>Plaintext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6A4545C0-EBE6-6645-B91F-F2CC60A84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3365500"/>
              <a:ext cx="2373313" cy="4095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FFC000"/>
              </a:solidFill>
              <a:bevel/>
              <a:headEnd/>
              <a:tailEnd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  <p:txBody>
            <a:bodyPr lIns="45720" rIns="45720" anchor="ctr">
              <a:spAutoFit/>
            </a:bodyPr>
            <a:lstStyle/>
            <a:p>
              <a:pPr algn="ctr" eaLnBrk="1">
                <a:defRPr/>
              </a:pPr>
              <a:r>
                <a:rPr lang="en-US" dirty="0" err="1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rPr>
                <a:t>Cyphertext</a:t>
              </a:r>
              <a:endParaRPr lang="en-US" dirty="0">
                <a:latin typeface="Arial" pitchFamily="17" charset="0"/>
                <a:ea typeface="Arial" pitchFamily="17" charset="0"/>
                <a:cs typeface="Arial" pitchFamily="17" charset="0"/>
                <a:sym typeface="Arial" pitchFamily="17" charset="0"/>
              </a:endParaRPr>
            </a:p>
          </p:txBody>
        </p:sp>
        <p:sp>
          <p:nvSpPr>
            <p:cNvPr id="57" name="U-Turn Arrow 54">
              <a:extLst>
                <a:ext uri="{FF2B5EF4-FFF2-40B4-BE49-F238E27FC236}">
                  <a16:creationId xmlns:a16="http://schemas.microsoft.com/office/drawing/2014/main" id="{05410ECD-B754-E143-BA0A-9A4EEDFBDF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454150" y="3803650"/>
              <a:ext cx="6096000" cy="1309688"/>
            </a:xfrm>
            <a:custGeom>
              <a:avLst/>
              <a:gdLst>
                <a:gd name="T0" fmla="*/ 0 w 6096001"/>
                <a:gd name="T1" fmla="*/ 1310787 h 1310787"/>
                <a:gd name="T2" fmla="*/ 0 w 6096001"/>
                <a:gd name="T3" fmla="*/ 859942 h 1310787"/>
                <a:gd name="T4" fmla="*/ 859942 w 6096001"/>
                <a:gd name="T5" fmla="*/ 0 h 1310787"/>
                <a:gd name="T6" fmla="*/ 5072211 w 6096001"/>
                <a:gd name="T7" fmla="*/ 0 h 1310787"/>
                <a:gd name="T8" fmla="*/ 5932153 w 6096001"/>
                <a:gd name="T9" fmla="*/ 859942 h 1310787"/>
                <a:gd name="T10" fmla="*/ 5932153 w 6096001"/>
                <a:gd name="T11" fmla="*/ 890522 h 1310787"/>
                <a:gd name="T12" fmla="*/ 6096001 w 6096001"/>
                <a:gd name="T13" fmla="*/ 890522 h 1310787"/>
                <a:gd name="T14" fmla="*/ 5768304 w 6096001"/>
                <a:gd name="T15" fmla="*/ 1310787 h 1310787"/>
                <a:gd name="T16" fmla="*/ 5440608 w 6096001"/>
                <a:gd name="T17" fmla="*/ 890522 h 1310787"/>
                <a:gd name="T18" fmla="*/ 5604456 w 6096001"/>
                <a:gd name="T19" fmla="*/ 890522 h 1310787"/>
                <a:gd name="T20" fmla="*/ 5604456 w 6096001"/>
                <a:gd name="T21" fmla="*/ 859942 h 1310787"/>
                <a:gd name="T22" fmla="*/ 5072211 w 6096001"/>
                <a:gd name="T23" fmla="*/ 327697 h 1310787"/>
                <a:gd name="T24" fmla="*/ 859942 w 6096001"/>
                <a:gd name="T25" fmla="*/ 327697 h 1310787"/>
                <a:gd name="T26" fmla="*/ 327697 w 6096001"/>
                <a:gd name="T27" fmla="*/ 859942 h 1310787"/>
                <a:gd name="T28" fmla="*/ 327697 w 6096001"/>
                <a:gd name="T29" fmla="*/ 1310787 h 1310787"/>
                <a:gd name="T30" fmla="*/ 0 w 6096001"/>
                <a:gd name="T31" fmla="*/ 1310787 h 13107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96001" h="1310787">
                  <a:moveTo>
                    <a:pt x="0" y="1310787"/>
                  </a:moveTo>
                  <a:lnTo>
                    <a:pt x="0" y="859942"/>
                  </a:lnTo>
                  <a:cubicBezTo>
                    <a:pt x="0" y="385009"/>
                    <a:pt x="385009" y="0"/>
                    <a:pt x="859942" y="0"/>
                  </a:cubicBezTo>
                  <a:lnTo>
                    <a:pt x="5072211" y="0"/>
                  </a:lnTo>
                  <a:cubicBezTo>
                    <a:pt x="5547144" y="0"/>
                    <a:pt x="5932153" y="385009"/>
                    <a:pt x="5932153" y="859942"/>
                  </a:cubicBezTo>
                  <a:lnTo>
                    <a:pt x="5932153" y="890522"/>
                  </a:lnTo>
                  <a:lnTo>
                    <a:pt x="6096001" y="890522"/>
                  </a:lnTo>
                  <a:lnTo>
                    <a:pt x="5768304" y="1310787"/>
                  </a:lnTo>
                  <a:lnTo>
                    <a:pt x="5440608" y="890522"/>
                  </a:lnTo>
                  <a:lnTo>
                    <a:pt x="5604456" y="890522"/>
                  </a:lnTo>
                  <a:lnTo>
                    <a:pt x="5604456" y="859942"/>
                  </a:lnTo>
                  <a:cubicBezTo>
                    <a:pt x="5604456" y="565991"/>
                    <a:pt x="5366162" y="327697"/>
                    <a:pt x="5072211" y="327697"/>
                  </a:cubicBezTo>
                  <a:lnTo>
                    <a:pt x="859942" y="327697"/>
                  </a:lnTo>
                  <a:cubicBezTo>
                    <a:pt x="565991" y="327697"/>
                    <a:pt x="327697" y="565991"/>
                    <a:pt x="327697" y="859942"/>
                  </a:cubicBezTo>
                  <a:lnTo>
                    <a:pt x="327697" y="1310787"/>
                  </a:lnTo>
                  <a:lnTo>
                    <a:pt x="0" y="1310787"/>
                  </a:lnTo>
                  <a:close/>
                </a:path>
              </a:pathLst>
            </a:custGeom>
            <a:solidFill>
              <a:srgbClr val="92D050"/>
            </a:solidFill>
            <a:ln w="25400" cap="flat" cmpd="sng">
              <a:solidFill>
                <a:srgbClr val="92D050"/>
              </a:solidFill>
              <a:prstDash val="solid"/>
              <a:bevel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8" name="Group 20">
              <a:extLst>
                <a:ext uri="{FF2B5EF4-FFF2-40B4-BE49-F238E27FC236}">
                  <a16:creationId xmlns:a16="http://schemas.microsoft.com/office/drawing/2014/main" id="{B85E3C28-B200-8A41-955D-A88D4DA06E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3650" y="4098925"/>
              <a:ext cx="1785938" cy="1687513"/>
              <a:chOff x="2451207" y="4270828"/>
              <a:chExt cx="1785144" cy="1687890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2B8AB0A-405C-9A42-A444-E358699D9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1207" y="4270828"/>
                <a:ext cx="1785144" cy="168789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92D050"/>
                </a:solidFill>
                <a:bevel/>
                <a:headEnd/>
                <a:tailEnd/>
              </a:ln>
              <a:effectLst>
                <a:outerShdw blurRad="38100" dist="23000" dir="5400000" algn="ctr" rotWithShape="0">
                  <a:srgbClr val="000000">
                    <a:alpha val="34998"/>
                  </a:srgbClr>
                </a:outerShdw>
              </a:effectLst>
            </p:spPr>
            <p:txBody>
              <a:bodyPr lIns="45720" rIns="45720" anchor="ctr">
                <a:spAutoFit/>
              </a:bodyPr>
              <a:lstStyle>
                <a:lvl1pPr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/>
                <a:endParaRPr lang="en-US" altLang="en-US"/>
              </a:p>
              <a:p>
                <a:pPr eaLnBrk="1"/>
                <a:endParaRPr lang="en-US" altLang="en-US"/>
              </a:p>
              <a:p>
                <a:pPr eaLnBrk="1"/>
                <a:endParaRPr lang="en-US" altLang="en-US"/>
              </a:p>
              <a:p>
                <a:pPr algn="ctr" eaLnBrk="1"/>
                <a:r>
                  <a:rPr lang="en-US" altLang="en-US"/>
                  <a:t>Private Key</a:t>
                </a: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2DEECD5E-8653-1A4A-A5C5-795DA8F8F2E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848479" y="4682635"/>
                <a:ext cx="990600" cy="463514"/>
                <a:chOff x="457200" y="2520346"/>
                <a:chExt cx="1954212" cy="914400"/>
              </a:xfrm>
              <a:solidFill>
                <a:srgbClr val="92D050"/>
              </a:solidFill>
            </p:grpSpPr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FDC43D56-1804-5143-BA5B-C074920AB0F1}"/>
                    </a:ext>
                  </a:extLst>
                </p:cNvPr>
                <p:cNvGrpSpPr/>
                <p:nvPr/>
              </p:nvGrpSpPr>
              <p:grpSpPr>
                <a:xfrm>
                  <a:off x="457200" y="2520346"/>
                  <a:ext cx="1954212" cy="914400"/>
                  <a:chOff x="457200" y="2520346"/>
                  <a:chExt cx="1954212" cy="914400"/>
                </a:xfrm>
                <a:grpFill/>
              </p:grpSpPr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92748B6D-9EBA-BA4E-BE1A-D0909D98443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7200" y="2520346"/>
                    <a:ext cx="914400" cy="914400"/>
                  </a:xfrm>
                  <a:prstGeom prst="ellipse">
                    <a:avLst/>
                  </a:prstGeom>
                  <a:grpFill/>
                  <a:ln w="25400" cap="flat" cmpd="sng" algn="ctr">
                    <a:solidFill>
                      <a:srgbClr val="92D05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2A8036D9-D570-B540-A3D5-B8CD809A85DA}"/>
                      </a:ext>
                    </a:extLst>
                  </p:cNvPr>
                  <p:cNvGrpSpPr/>
                  <p:nvPr/>
                </p:nvGrpSpPr>
                <p:grpSpPr>
                  <a:xfrm>
                    <a:off x="1039812" y="2743200"/>
                    <a:ext cx="1371600" cy="463550"/>
                    <a:chOff x="1039812" y="2743200"/>
                    <a:chExt cx="1371600" cy="463550"/>
                  </a:xfrm>
                  <a:grpFill/>
                </p:grpSpPr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B65BD753-DF85-D24C-95B7-E3B91C2E8BB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39812" y="2743200"/>
                      <a:ext cx="990600" cy="304800"/>
                    </a:xfrm>
                    <a:prstGeom prst="rect">
                      <a:avLst/>
                    </a:prstGeom>
                    <a:grpFill/>
                    <a:ln w="25400" cap="flat" cmpd="sng" algn="ctr">
                      <a:solidFill>
                        <a:srgbClr val="92D05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  <p:sp>
                  <p:nvSpPr>
                    <p:cNvPr id="66" name="Pentagon 65">
                      <a:extLst>
                        <a:ext uri="{FF2B5EF4-FFF2-40B4-BE49-F238E27FC236}">
                          <a16:creationId xmlns:a16="http://schemas.microsoft.com/office/drawing/2014/main" id="{DF9548B2-A3E1-5143-AFFD-C82936AEC0A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30412" y="2743200"/>
                      <a:ext cx="381000" cy="304800"/>
                    </a:xfrm>
                    <a:prstGeom prst="homePlate">
                      <a:avLst/>
                    </a:prstGeom>
                    <a:grpFill/>
                    <a:ln w="25400" cap="flat" cmpd="sng" algn="ctr">
                      <a:solidFill>
                        <a:srgbClr val="92D05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  <p:sp>
                  <p:nvSpPr>
                    <p:cNvPr id="67" name="Merge 66">
                      <a:extLst>
                        <a:ext uri="{FF2B5EF4-FFF2-40B4-BE49-F238E27FC236}">
                          <a16:creationId xmlns:a16="http://schemas.microsoft.com/office/drawing/2014/main" id="{DC63D801-6AEC-A142-A115-F2AFC153958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4200" y="2995613"/>
                      <a:ext cx="228600" cy="152400"/>
                    </a:xfrm>
                    <a:prstGeom prst="flowChartMerge">
                      <a:avLst/>
                    </a:prstGeom>
                    <a:grpFill/>
                    <a:ln w="25400" cap="flat" cmpd="sng" algn="ctr">
                      <a:solidFill>
                        <a:srgbClr val="92D05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  <p:sp>
                  <p:nvSpPr>
                    <p:cNvPr id="68" name="Merge 67">
                      <a:extLst>
                        <a:ext uri="{FF2B5EF4-FFF2-40B4-BE49-F238E27FC236}">
                          <a16:creationId xmlns:a16="http://schemas.microsoft.com/office/drawing/2014/main" id="{D1632F41-069D-D24D-8916-AA4D0AE3C82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39912" y="3048000"/>
                      <a:ext cx="228600" cy="152400"/>
                    </a:xfrm>
                    <a:prstGeom prst="flowChartMerge">
                      <a:avLst/>
                    </a:prstGeom>
                    <a:grpFill/>
                    <a:ln w="25400" cap="flat" cmpd="sng" algn="ctr">
                      <a:solidFill>
                        <a:srgbClr val="92D05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  <p:sp>
                  <p:nvSpPr>
                    <p:cNvPr id="69" name="Merge 68">
                      <a:extLst>
                        <a:ext uri="{FF2B5EF4-FFF2-40B4-BE49-F238E27FC236}">
                          <a16:creationId xmlns:a16="http://schemas.microsoft.com/office/drawing/2014/main" id="{3D96CADD-B639-6248-B819-2B57506B2A4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611312" y="2995613"/>
                      <a:ext cx="228600" cy="152400"/>
                    </a:xfrm>
                    <a:prstGeom prst="flowChartMerge">
                      <a:avLst/>
                    </a:prstGeom>
                    <a:grpFill/>
                    <a:ln w="25400" cap="flat" cmpd="sng" algn="ctr">
                      <a:solidFill>
                        <a:srgbClr val="92D05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  <p:sp>
                  <p:nvSpPr>
                    <p:cNvPr id="70" name="Merge 69">
                      <a:extLst>
                        <a:ext uri="{FF2B5EF4-FFF2-40B4-BE49-F238E27FC236}">
                          <a16:creationId xmlns:a16="http://schemas.microsoft.com/office/drawing/2014/main" id="{E3DF3834-681C-4344-B64A-81D1967EF13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25562" y="2941591"/>
                      <a:ext cx="304800" cy="265159"/>
                    </a:xfrm>
                    <a:prstGeom prst="flowChartMerge">
                      <a:avLst/>
                    </a:prstGeom>
                    <a:grpFill/>
                    <a:ln w="25400" cap="flat" cmpd="sng" algn="ctr">
                      <a:solidFill>
                        <a:srgbClr val="92D05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  <p:sp>
                  <p:nvSpPr>
                    <p:cNvPr id="71" name="Rectangle 70">
                      <a:extLst>
                        <a:ext uri="{FF2B5EF4-FFF2-40B4-BE49-F238E27FC236}">
                          <a16:creationId xmlns:a16="http://schemas.microsoft.com/office/drawing/2014/main" id="{50C9A6D0-2924-924E-9541-9455EA62AFE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39812" y="2995613"/>
                      <a:ext cx="438150" cy="204787"/>
                    </a:xfrm>
                    <a:prstGeom prst="rect">
                      <a:avLst/>
                    </a:prstGeom>
                    <a:grpFill/>
                    <a:ln w="25400" cap="flat" cmpd="sng" algn="ctr">
                      <a:solidFill>
                        <a:srgbClr val="92D05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</p:grpSp>
            </p:grp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20187EDE-CD68-114A-BEB3-E9CE3CDD41EF}"/>
                    </a:ext>
                  </a:extLst>
                </p:cNvPr>
                <p:cNvSpPr/>
                <p:nvPr/>
              </p:nvSpPr>
              <p:spPr bwMode="auto">
                <a:xfrm>
                  <a:off x="611187" y="2863246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92D050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sx="1000" sy="1000" algn="ctr" rotWithShape="0">
                    <a:srgbClr val="000000"/>
                  </a:outerShdw>
                </a:effectLst>
              </p:spPr>
              <p:txBody>
                <a:bodyPr lIns="45720" rIns="45720" anchor="ctr">
                  <a:spAutoFit/>
                </a:bodyPr>
                <a:lstStyle/>
                <a:p>
                  <a:pPr eaLnBrk="1">
                    <a:defRPr/>
                  </a:pPr>
                  <a:endParaRPr lang="en-US">
                    <a:latin typeface="Arial" pitchFamily="17" charset="0"/>
                    <a:ea typeface="Arial" pitchFamily="17" charset="0"/>
                    <a:cs typeface="Arial" pitchFamily="17" charset="0"/>
                    <a:sym typeface="Arial" pitchFamily="17" charset="0"/>
                  </a:endParaRPr>
                </a:p>
              </p:txBody>
            </p:sp>
          </p:grpSp>
        </p:grp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Strong</a:t>
            </a:r>
          </a:p>
          <a:p>
            <a:pPr lvl="1"/>
            <a:r>
              <a:rPr lang="en-US" sz="2400" dirty="0"/>
              <a:t>sha2: sha256, sha384, sha512</a:t>
            </a:r>
          </a:p>
          <a:p>
            <a:pPr lvl="1"/>
            <a:r>
              <a:rPr lang="en-US" sz="2400" dirty="0"/>
              <a:t>sha3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Weak</a:t>
            </a:r>
          </a:p>
          <a:p>
            <a:pPr lvl="1"/>
            <a:r>
              <a:rPr lang="en-US" sz="2400" dirty="0"/>
              <a:t>md5, sha1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0701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Preimage resistance </a:t>
            </a:r>
          </a:p>
          <a:p>
            <a:pPr lvl="1"/>
            <a:r>
              <a:rPr lang="en-US" sz="2400" dirty="0"/>
              <a:t>Given a hash, it’s computationally unfeasible to find or construct a message that produces it. </a:t>
            </a:r>
          </a:p>
          <a:p>
            <a:endParaRPr lang="en-US" sz="2400" dirty="0"/>
          </a:p>
          <a:p>
            <a:r>
              <a:rPr lang="en-US" sz="2400" dirty="0"/>
              <a:t>Second preimage resistance </a:t>
            </a:r>
          </a:p>
          <a:p>
            <a:pPr lvl="1"/>
            <a:r>
              <a:rPr lang="en-US" sz="2400" dirty="0"/>
              <a:t>Given a message and its hash, it’s computationally unfeasible to find a different message with the same hash. </a:t>
            </a:r>
          </a:p>
          <a:p>
            <a:endParaRPr lang="en-US" sz="2400" dirty="0"/>
          </a:p>
          <a:p>
            <a:r>
              <a:rPr lang="en-US" sz="2400" dirty="0"/>
              <a:t>Collision resistance </a:t>
            </a:r>
          </a:p>
          <a:p>
            <a:pPr lvl="1"/>
            <a:r>
              <a:rPr lang="en-US" sz="2400" dirty="0"/>
              <a:t>It’s computationally unfeasible to find two messages that have the same hash.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21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Authentication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MAC</a:t>
            </a:r>
          </a:p>
          <a:p>
            <a:r>
              <a:rPr lang="en-US" sz="2400" dirty="0"/>
              <a:t>HMAC</a:t>
            </a:r>
          </a:p>
          <a:p>
            <a:endParaRPr lang="en-US" sz="2400" dirty="0"/>
          </a:p>
          <a:p>
            <a:r>
              <a:rPr lang="en-US" sz="2400" b="1" dirty="0"/>
              <a:t>Encrypt-then-MAC (</a:t>
            </a:r>
            <a:r>
              <a:rPr lang="en-US" sz="2400" b="1" dirty="0" err="1"/>
              <a:t>EtM</a:t>
            </a:r>
            <a:r>
              <a:rPr lang="en-US" sz="2400" b="1" dirty="0"/>
              <a:t>)</a:t>
            </a:r>
          </a:p>
          <a:p>
            <a:r>
              <a:rPr lang="en-US" sz="2400" dirty="0"/>
              <a:t>Encrypt-and-MAC (E&amp;M) </a:t>
            </a:r>
          </a:p>
          <a:p>
            <a:r>
              <a:rPr lang="en-US" sz="2400" dirty="0"/>
              <a:t>MAC-then-Encrypt (</a:t>
            </a:r>
            <a:r>
              <a:rPr lang="en-US" sz="2400" dirty="0" err="1"/>
              <a:t>MtE</a:t>
            </a:r>
            <a:r>
              <a:rPr lang="en-US" sz="2400" dirty="0"/>
              <a:t>)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18085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Calculate a hash of the document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Encode the resulting hash and some additional metadata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Encrypt the encoded hash using the private key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6461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vs. Asymmetric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Symmetric - FAST</a:t>
            </a:r>
          </a:p>
          <a:p>
            <a:pPr lvl="1"/>
            <a:r>
              <a:rPr lang="en-US" sz="2400" dirty="0"/>
              <a:t>Linear functions</a:t>
            </a:r>
          </a:p>
          <a:p>
            <a:pPr lvl="1"/>
            <a:r>
              <a:rPr lang="en-US" sz="2400" dirty="0"/>
              <a:t>Non-linear functions (s-boxes)</a:t>
            </a:r>
          </a:p>
          <a:p>
            <a:pPr lvl="1"/>
            <a:endParaRPr lang="en-US" sz="2400" dirty="0"/>
          </a:p>
          <a:p>
            <a:r>
              <a:rPr lang="en-US" sz="2400" dirty="0"/>
              <a:t>Asymmetric – SLOW</a:t>
            </a:r>
          </a:p>
          <a:p>
            <a:pPr lvl="1"/>
            <a:r>
              <a:rPr lang="en-US" sz="2400" dirty="0"/>
              <a:t>Big numbers arithmetic</a:t>
            </a:r>
          </a:p>
        </p:txBody>
      </p:sp>
    </p:spTree>
    <p:extLst>
      <p:ext uri="{BB962C8B-B14F-4D97-AF65-F5344CB8AC3E}">
        <p14:creationId xmlns:p14="http://schemas.microsoft.com/office/powerpoint/2010/main" val="243709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Transport Layer Security</a:t>
            </a:r>
            <a:r>
              <a:rPr lang="en-US" dirty="0"/>
              <a:t> (</a:t>
            </a:r>
            <a:r>
              <a:rPr lang="en-US" b="1" dirty="0"/>
              <a:t>TLS)</a:t>
            </a:r>
            <a:endParaRPr lang="en-US" dirty="0"/>
          </a:p>
          <a:p>
            <a:r>
              <a:rPr lang="en-US" b="1" dirty="0"/>
              <a:t>Secure Sockets Layer</a:t>
            </a:r>
            <a:r>
              <a:rPr lang="en-US" dirty="0"/>
              <a:t> (</a:t>
            </a:r>
            <a:r>
              <a:rPr lang="en-US" b="1" dirty="0"/>
              <a:t>SSL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SSLv1 </a:t>
            </a:r>
            <a:r>
              <a:rPr lang="mr-IN" sz="24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no public release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SSLv2 </a:t>
            </a:r>
            <a:r>
              <a:rPr lang="mr-IN" sz="24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1995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SSLv3 </a:t>
            </a:r>
            <a:r>
              <a:rPr lang="mr-IN" sz="24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1996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TLS (SSLv3.1) </a:t>
            </a:r>
            <a:r>
              <a:rPr lang="mr-IN" sz="24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1999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TLS 1.1 </a:t>
            </a:r>
            <a:r>
              <a:rPr lang="mr-IN" sz="24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s-IS" sz="2400" dirty="0">
                <a:latin typeface="Arial" charset="0"/>
                <a:ea typeface="Arial" charset="0"/>
                <a:cs typeface="Arial" charset="0"/>
              </a:rPr>
              <a:t>2006</a:t>
            </a:r>
          </a:p>
          <a:p>
            <a:r>
              <a:rPr lang="is-IS" sz="2400" dirty="0">
                <a:latin typeface="Arial" charset="0"/>
                <a:ea typeface="Arial" charset="0"/>
                <a:cs typeface="Arial" charset="0"/>
              </a:rPr>
              <a:t>TLS 1.2 </a:t>
            </a:r>
            <a:r>
              <a:rPr lang="mr-IN" sz="24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is-IS" sz="2400" dirty="0">
                <a:latin typeface="Arial" charset="0"/>
                <a:ea typeface="Arial" charset="0"/>
                <a:cs typeface="Arial" charset="0"/>
              </a:rPr>
              <a:t> 2008</a:t>
            </a:r>
          </a:p>
          <a:p>
            <a:r>
              <a:rPr lang="hr-HR" sz="2400" dirty="0">
                <a:latin typeface="Arial" charset="0"/>
                <a:ea typeface="Arial" charset="0"/>
                <a:cs typeface="Arial" charset="0"/>
              </a:rPr>
              <a:t>TLS 1.3 </a:t>
            </a:r>
            <a:r>
              <a:rPr lang="mr-IN" sz="24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hr-HR" sz="2400" dirty="0">
                <a:latin typeface="Arial" charset="0"/>
                <a:ea typeface="Arial" charset="0"/>
                <a:cs typeface="Arial" charset="0"/>
              </a:rPr>
              <a:t>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046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-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/>
              <a:t>Confidentiality</a:t>
            </a:r>
          </a:p>
          <a:p>
            <a:endParaRPr lang="en-US" sz="3200" dirty="0"/>
          </a:p>
          <a:p>
            <a:r>
              <a:rPr lang="en-US" sz="3200" dirty="0"/>
              <a:t>Authenticity</a:t>
            </a:r>
          </a:p>
        </p:txBody>
      </p:sp>
    </p:spTree>
    <p:extLst>
      <p:ext uri="{BB962C8B-B14F-4D97-AF65-F5344CB8AC3E}">
        <p14:creationId xmlns:p14="http://schemas.microsoft.com/office/powerpoint/2010/main" val="1840416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820864" y="179230"/>
            <a:ext cx="8562975" cy="49244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ru-RU"/>
              <a:t>SSLv2 and SSLv3 are insecure</a:t>
            </a:r>
            <a:endParaRPr lang="ru-RU" altLang="ru-RU"/>
          </a:p>
        </p:txBody>
      </p:sp>
      <p:sp>
        <p:nvSpPr>
          <p:cNvPr id="10242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ru-RU" sz="2400" dirty="0"/>
          </a:p>
          <a:p>
            <a:r>
              <a:rPr lang="en-US" altLang="ru-RU" sz="2400" dirty="0"/>
              <a:t>SSLv2 is insecure (</a:t>
            </a:r>
            <a:r>
              <a:rPr lang="is-IS" sz="2400" dirty="0"/>
              <a:t>2011)</a:t>
            </a:r>
            <a:endParaRPr lang="en-US" altLang="ru-RU" sz="2400" dirty="0"/>
          </a:p>
          <a:p>
            <a:pPr lvl="1"/>
            <a:r>
              <a:rPr lang="en-US" altLang="ru-RU" sz="2400" dirty="0"/>
              <a:t>MD5 is used for MAC</a:t>
            </a:r>
          </a:p>
          <a:p>
            <a:pPr lvl="1"/>
            <a:r>
              <a:rPr lang="en-US" altLang="ru-RU" sz="2400" dirty="0"/>
              <a:t>MITM can trick a Client to choose weaker cipher</a:t>
            </a:r>
          </a:p>
          <a:p>
            <a:pPr lvl="1"/>
            <a:r>
              <a:rPr lang="en-US" altLang="ru-RU" sz="2400" dirty="0"/>
              <a:t>Message integrity and encryption with same key</a:t>
            </a:r>
          </a:p>
          <a:p>
            <a:pPr lvl="1"/>
            <a:r>
              <a:rPr lang="en-US" altLang="ru-RU" sz="2400" dirty="0"/>
              <a:t>Session can be terminated by malicious TCP FIN</a:t>
            </a:r>
          </a:p>
          <a:p>
            <a:pPr lvl="1"/>
            <a:endParaRPr lang="en-US" altLang="ru-RU" sz="2400" dirty="0"/>
          </a:p>
          <a:p>
            <a:r>
              <a:rPr lang="en-US" altLang="ru-RU" sz="2400" dirty="0"/>
              <a:t>SSLv3 is insecure (</a:t>
            </a:r>
            <a:r>
              <a:rPr lang="is-IS" sz="2400" dirty="0"/>
              <a:t>2015)</a:t>
            </a:r>
            <a:endParaRPr lang="en-US" altLang="ru-RU" sz="2400" dirty="0"/>
          </a:p>
          <a:p>
            <a:pPr lvl="1"/>
            <a:r>
              <a:rPr lang="en-US" altLang="ru-RU" sz="2400" dirty="0"/>
              <a:t>because of POODLE (</a:t>
            </a:r>
            <a:r>
              <a:rPr lang="en-US" altLang="en-US" sz="2400" dirty="0"/>
              <a:t>an attacker can extract secret information from inside of an encrypted transaction)</a:t>
            </a:r>
            <a:endParaRPr lang="en-US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46487604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820864" y="179230"/>
            <a:ext cx="8562975" cy="49244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ru-RU" dirty="0"/>
              <a:t>TLS 1.0 and TLS 1.1</a:t>
            </a:r>
            <a:endParaRPr lang="ru-RU" altLang="ru-RU" dirty="0"/>
          </a:p>
        </p:txBody>
      </p:sp>
      <p:sp>
        <p:nvSpPr>
          <p:cNvPr id="12290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ru-RU" sz="2800" dirty="0"/>
          </a:p>
          <a:p>
            <a:pPr marL="362141" indent="-342900"/>
            <a:r>
              <a:rPr lang="en-US" altLang="ru-RU" sz="2800" dirty="0"/>
              <a:t>TLS 1.0</a:t>
            </a:r>
          </a:p>
          <a:p>
            <a:pPr marL="711200" lvl="1" indent="-342900"/>
            <a:r>
              <a:rPr lang="en-US" altLang="ru-RU" sz="2400" dirty="0"/>
              <a:t>Can be downgraded to SSLv3</a:t>
            </a:r>
          </a:p>
          <a:p>
            <a:pPr marL="711200" lvl="1" indent="-342900"/>
            <a:endParaRPr lang="en-US" altLang="ru-RU" sz="2400" dirty="0"/>
          </a:p>
          <a:p>
            <a:pPr marL="362141" indent="-342900"/>
            <a:r>
              <a:rPr lang="en-US" altLang="ru-RU" sz="2800" dirty="0"/>
              <a:t>TLS 1.1</a:t>
            </a:r>
          </a:p>
          <a:p>
            <a:pPr marL="711200" lvl="1" indent="-342900"/>
            <a:r>
              <a:rPr lang="en-US" altLang="ru-RU" sz="2600" dirty="0"/>
              <a:t>Deprecated</a:t>
            </a:r>
          </a:p>
        </p:txBody>
      </p:sp>
    </p:spTree>
    <p:extLst>
      <p:ext uri="{BB962C8B-B14F-4D97-AF65-F5344CB8AC3E}">
        <p14:creationId xmlns:p14="http://schemas.microsoft.com/office/powerpoint/2010/main" val="7238267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820864" y="179230"/>
            <a:ext cx="8562975" cy="49244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ru-RU"/>
              <a:t>Agenda</a:t>
            </a:r>
            <a:endParaRPr lang="ru-RU" altLang="ru-RU"/>
          </a:p>
        </p:txBody>
      </p:sp>
      <p:sp>
        <p:nvSpPr>
          <p:cNvPr id="6146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ru-RU" sz="2400" dirty="0"/>
          </a:p>
          <a:p>
            <a:r>
              <a:rPr lang="en-US" altLang="ru-RU" sz="2400" dirty="0"/>
              <a:t>Cryptography</a:t>
            </a:r>
          </a:p>
          <a:p>
            <a:r>
              <a:rPr lang="en-US" altLang="ru-RU" sz="2400" dirty="0"/>
              <a:t>TLS</a:t>
            </a:r>
          </a:p>
          <a:p>
            <a:r>
              <a:rPr lang="en-US" altLang="ru-RU" sz="2400" dirty="0"/>
              <a:t>Certificates and PKI (Public Key Infrastructure)</a:t>
            </a:r>
          </a:p>
          <a:p>
            <a:r>
              <a:rPr lang="en-US" altLang="ru-RU" sz="2400" dirty="0" err="1"/>
              <a:t>openssl</a:t>
            </a:r>
            <a:r>
              <a:rPr lang="en-US" altLang="ru-RU" sz="2400" dirty="0"/>
              <a:t> cli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820864" y="179230"/>
            <a:ext cx="8562975" cy="49244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ru-RU"/>
              <a:t>Symmetric Keys</a:t>
            </a:r>
            <a:endParaRPr lang="ru-RU" altLang="ru-R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64AA75D-4055-B94D-B3FD-C69CCBCEA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R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85E2A1-D78B-F841-8F50-6A799646911A}"/>
              </a:ext>
            </a:extLst>
          </p:cNvPr>
          <p:cNvGrpSpPr/>
          <p:nvPr/>
        </p:nvGrpSpPr>
        <p:grpSpPr>
          <a:xfrm>
            <a:off x="2851944" y="1643856"/>
            <a:ext cx="6488112" cy="3570288"/>
            <a:chOff x="2787412" y="1648217"/>
            <a:chExt cx="6488112" cy="3570288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44D4BCE-D14F-A349-9995-D758EF809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7412" y="1648217"/>
              <a:ext cx="1447800" cy="1066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D92231"/>
              </a:solidFill>
              <a:bevel/>
              <a:headEnd/>
              <a:tailEnd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B2B0B583-37D8-5C4A-949E-B35394945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7724" y="1648217"/>
              <a:ext cx="1447800" cy="1066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D92231"/>
              </a:solidFill>
              <a:bevel/>
              <a:headEnd/>
              <a:tailEnd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E8D05882-7863-0E4B-AEE5-F431E649A5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244737" y="2186380"/>
              <a:ext cx="3581400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bevel/>
              <a:headEnd type="none" w="lg" len="lg"/>
              <a:tailEnd type="triangle" w="lg" len="lg"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</p:cxn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F42BF36F-D467-CB4D-B4D3-E7531BDE1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0112" y="4124717"/>
              <a:ext cx="1447800" cy="1066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D92231"/>
              </a:solidFill>
              <a:bevel/>
              <a:headEnd/>
              <a:tailEnd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B2EECDC3-D181-6E40-9626-6CDCB69BD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7724" y="4151705"/>
              <a:ext cx="1447800" cy="1066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D92231"/>
              </a:solidFill>
              <a:bevel/>
              <a:headEnd/>
              <a:tailEnd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4DC010D1-8279-FC4C-B8C6-9BCF6731C9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12899" y="2784867"/>
              <a:ext cx="0" cy="1295400"/>
            </a:xfrm>
            <a:prstGeom prst="straightConnector1">
              <a:avLst/>
            </a:prstGeom>
            <a:noFill/>
            <a:ln w="38100">
              <a:solidFill>
                <a:srgbClr val="EA7982"/>
              </a:solidFill>
              <a:bevel/>
              <a:headEnd type="none" w="lg" len="lg"/>
              <a:tailEnd type="triangle" w="lg" len="lg"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53DE288A-1B15-8E49-9040-730C7DF6ED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235212" y="2715017"/>
              <a:ext cx="3590925" cy="147955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bevel/>
              <a:headEnd type="none" w="lg" len="lg"/>
              <a:tailEnd type="triangle" w="lg" len="lg"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</p:cxn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D55C99E-EFA2-3047-BD1D-34420847B2E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12776" y="1826506"/>
              <a:ext cx="550037" cy="257369"/>
              <a:chOff x="457200" y="2520346"/>
              <a:chExt cx="1954212" cy="914400"/>
            </a:xfrm>
            <a:solidFill>
              <a:srgbClr val="7030A0"/>
            </a:solidFill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80D206F-6FAA-4446-B000-8C6BC69A2FD5}"/>
                  </a:ext>
                </a:extLst>
              </p:cNvPr>
              <p:cNvGrpSpPr/>
              <p:nvPr/>
            </p:nvGrpSpPr>
            <p:grpSpPr>
              <a:xfrm>
                <a:off x="457200" y="2520346"/>
                <a:ext cx="1954212" cy="914400"/>
                <a:chOff x="457200" y="2520346"/>
                <a:chExt cx="1954212" cy="914400"/>
              </a:xfrm>
              <a:grpFill/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5F5A636D-4D08-2E47-A91F-639D21B4A154}"/>
                    </a:ext>
                  </a:extLst>
                </p:cNvPr>
                <p:cNvSpPr/>
                <p:nvPr/>
              </p:nvSpPr>
              <p:spPr bwMode="auto">
                <a:xfrm>
                  <a:off x="457200" y="2520346"/>
                  <a:ext cx="914400" cy="9144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7030A0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sx="1000" sy="1000" algn="ctr" rotWithShape="0">
                    <a:srgbClr val="000000"/>
                  </a:outerShdw>
                </a:effectLst>
              </p:spPr>
              <p:txBody>
                <a:bodyPr lIns="45720" rIns="45720" anchor="ctr">
                  <a:spAutoFit/>
                </a:bodyPr>
                <a:lstStyle/>
                <a:p>
                  <a:pPr eaLnBrk="1">
                    <a:defRPr/>
                  </a:pPr>
                  <a:endParaRPr lang="en-US">
                    <a:latin typeface="Arial" pitchFamily="17" charset="0"/>
                    <a:ea typeface="Arial" pitchFamily="17" charset="0"/>
                    <a:cs typeface="Arial" pitchFamily="17" charset="0"/>
                    <a:sym typeface="Arial" pitchFamily="17" charset="0"/>
                  </a:endParaRPr>
                </a:p>
              </p:txBody>
            </p: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DFAE04DE-2FFD-CD43-8C44-49EB90BF81E6}"/>
                    </a:ext>
                  </a:extLst>
                </p:cNvPr>
                <p:cNvGrpSpPr/>
                <p:nvPr/>
              </p:nvGrpSpPr>
              <p:grpSpPr>
                <a:xfrm>
                  <a:off x="1039812" y="2743200"/>
                  <a:ext cx="1371600" cy="463550"/>
                  <a:chOff x="1039812" y="2743200"/>
                  <a:chExt cx="1371600" cy="463550"/>
                </a:xfrm>
                <a:grpFill/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965C76A8-A83E-8B43-8D37-A65CDEE0621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9812" y="2743200"/>
                    <a:ext cx="990600" cy="304800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rgbClr val="7030A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00" name="Pentagon 99">
                    <a:extLst>
                      <a:ext uri="{FF2B5EF4-FFF2-40B4-BE49-F238E27FC236}">
                        <a16:creationId xmlns:a16="http://schemas.microsoft.com/office/drawing/2014/main" id="{C1A1A3E5-0F31-A446-9AE6-E710925AF24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30412" y="2743200"/>
                    <a:ext cx="381000" cy="304800"/>
                  </a:xfrm>
                  <a:prstGeom prst="homePlate">
                    <a:avLst/>
                  </a:prstGeom>
                  <a:grpFill/>
                  <a:ln w="25400" cap="flat" cmpd="sng" algn="ctr">
                    <a:solidFill>
                      <a:srgbClr val="7030A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01" name="Merge 100">
                    <a:extLst>
                      <a:ext uri="{FF2B5EF4-FFF2-40B4-BE49-F238E27FC236}">
                        <a16:creationId xmlns:a16="http://schemas.microsoft.com/office/drawing/2014/main" id="{D44EC581-9580-264A-BE8A-5BBD2777F8D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4200" y="2995613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7030A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02" name="Merge 101">
                    <a:extLst>
                      <a:ext uri="{FF2B5EF4-FFF2-40B4-BE49-F238E27FC236}">
                        <a16:creationId xmlns:a16="http://schemas.microsoft.com/office/drawing/2014/main" id="{5F3D64BA-509F-1542-8177-605FED4667E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39912" y="3048000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7030A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39" name="Merge 138">
                    <a:extLst>
                      <a:ext uri="{FF2B5EF4-FFF2-40B4-BE49-F238E27FC236}">
                        <a16:creationId xmlns:a16="http://schemas.microsoft.com/office/drawing/2014/main" id="{77F9C01B-0C02-254B-98FF-D3FD7D53158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1312" y="2995613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7030A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40" name="Merge 139">
                    <a:extLst>
                      <a:ext uri="{FF2B5EF4-FFF2-40B4-BE49-F238E27FC236}">
                        <a16:creationId xmlns:a16="http://schemas.microsoft.com/office/drawing/2014/main" id="{6A2A49BC-A557-DD4F-BB7D-DCC7384F960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25562" y="2941591"/>
                    <a:ext cx="304800" cy="265159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7030A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F42DCDF9-9904-694F-8F66-588C011962E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9812" y="2995613"/>
                    <a:ext cx="438150" cy="204787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rgbClr val="7030A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</p:grpSp>
          </p:grp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965A61C-F3F5-5E43-A114-02BBE6310E44}"/>
                  </a:ext>
                </a:extLst>
              </p:cNvPr>
              <p:cNvSpPr/>
              <p:nvPr/>
            </p:nvSpPr>
            <p:spPr bwMode="auto">
              <a:xfrm>
                <a:off x="611187" y="2863246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7030A0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>
                <a:spAutoFit/>
              </a:bodyPr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27A002E0-A7A7-5846-827B-A524A53EBB1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68861" y="2032274"/>
              <a:ext cx="565525" cy="264616"/>
              <a:chOff x="457200" y="2520346"/>
              <a:chExt cx="1954212" cy="914400"/>
            </a:xfrm>
            <a:solidFill>
              <a:srgbClr val="7030A0"/>
            </a:solidFill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C1AB5071-C022-B940-BA45-B12C20DB0A6A}"/>
                  </a:ext>
                </a:extLst>
              </p:cNvPr>
              <p:cNvGrpSpPr/>
              <p:nvPr/>
            </p:nvGrpSpPr>
            <p:grpSpPr>
              <a:xfrm>
                <a:off x="457200" y="2520346"/>
                <a:ext cx="1954212" cy="914400"/>
                <a:chOff x="457200" y="2520346"/>
                <a:chExt cx="1954212" cy="914400"/>
              </a:xfrm>
              <a:grpFill/>
            </p:grpSpPr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D1C962A7-B31A-2B45-827A-77BC8CE3A6DB}"/>
                    </a:ext>
                  </a:extLst>
                </p:cNvPr>
                <p:cNvSpPr/>
                <p:nvPr/>
              </p:nvSpPr>
              <p:spPr bwMode="auto">
                <a:xfrm>
                  <a:off x="457200" y="2520346"/>
                  <a:ext cx="914400" cy="9144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7030A0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sx="1000" sy="1000" algn="ctr" rotWithShape="0">
                    <a:srgbClr val="000000"/>
                  </a:outerShdw>
                </a:effectLst>
              </p:spPr>
              <p:txBody>
                <a:bodyPr lIns="45720" rIns="45720" anchor="ctr">
                  <a:spAutoFit/>
                </a:bodyPr>
                <a:lstStyle/>
                <a:p>
                  <a:pPr eaLnBrk="1">
                    <a:defRPr/>
                  </a:pPr>
                  <a:endParaRPr lang="en-US">
                    <a:latin typeface="Arial" pitchFamily="17" charset="0"/>
                    <a:ea typeface="Arial" pitchFamily="17" charset="0"/>
                    <a:cs typeface="Arial" pitchFamily="17" charset="0"/>
                    <a:sym typeface="Arial" pitchFamily="17" charset="0"/>
                  </a:endParaRPr>
                </a:p>
              </p:txBody>
            </p: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E3101EA7-61C3-224F-A280-4422F370A8D7}"/>
                    </a:ext>
                  </a:extLst>
                </p:cNvPr>
                <p:cNvGrpSpPr/>
                <p:nvPr/>
              </p:nvGrpSpPr>
              <p:grpSpPr>
                <a:xfrm>
                  <a:off x="1039812" y="2743200"/>
                  <a:ext cx="1371600" cy="463550"/>
                  <a:chOff x="1039812" y="2743200"/>
                  <a:chExt cx="1371600" cy="463550"/>
                </a:xfrm>
                <a:grpFill/>
              </p:grpSpPr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91A24E1F-0DF2-3546-A658-0933DC459DB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9812" y="2743200"/>
                    <a:ext cx="990600" cy="304800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rgbClr val="7030A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48" name="Pentagon 147">
                    <a:extLst>
                      <a:ext uri="{FF2B5EF4-FFF2-40B4-BE49-F238E27FC236}">
                        <a16:creationId xmlns:a16="http://schemas.microsoft.com/office/drawing/2014/main" id="{4E3F5CF5-D938-6849-90F8-E0C0BC0FACB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30412" y="2743200"/>
                    <a:ext cx="381000" cy="304800"/>
                  </a:xfrm>
                  <a:prstGeom prst="homePlate">
                    <a:avLst/>
                  </a:prstGeom>
                  <a:grpFill/>
                  <a:ln w="25400" cap="flat" cmpd="sng" algn="ctr">
                    <a:solidFill>
                      <a:srgbClr val="7030A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49" name="Merge 148">
                    <a:extLst>
                      <a:ext uri="{FF2B5EF4-FFF2-40B4-BE49-F238E27FC236}">
                        <a16:creationId xmlns:a16="http://schemas.microsoft.com/office/drawing/2014/main" id="{F9BF8842-8C52-C64C-B7E2-26F94B16CD4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4200" y="2995613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7030A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50" name="Merge 149">
                    <a:extLst>
                      <a:ext uri="{FF2B5EF4-FFF2-40B4-BE49-F238E27FC236}">
                        <a16:creationId xmlns:a16="http://schemas.microsoft.com/office/drawing/2014/main" id="{DCEF5E69-E17F-6748-98C0-02D467E910C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39912" y="3048000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7030A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51" name="Merge 150">
                    <a:extLst>
                      <a:ext uri="{FF2B5EF4-FFF2-40B4-BE49-F238E27FC236}">
                        <a16:creationId xmlns:a16="http://schemas.microsoft.com/office/drawing/2014/main" id="{4EE18E4D-3820-A74A-95BF-33CBA08A1AA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1312" y="2995613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7030A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52" name="Merge 151">
                    <a:extLst>
                      <a:ext uri="{FF2B5EF4-FFF2-40B4-BE49-F238E27FC236}">
                        <a16:creationId xmlns:a16="http://schemas.microsoft.com/office/drawing/2014/main" id="{4EF2BFE1-8E07-1246-A4DC-CA571E7CB34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25562" y="2941591"/>
                    <a:ext cx="304800" cy="265159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7030A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D02B19FC-1DB7-1F42-9DDB-DA3E5D90095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9812" y="2995613"/>
                    <a:ext cx="438150" cy="204787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rgbClr val="7030A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</p:grpSp>
          </p:grp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68A0D5D5-0D33-384B-B564-88CEF242C569}"/>
                  </a:ext>
                </a:extLst>
              </p:cNvPr>
              <p:cNvSpPr/>
              <p:nvPr/>
            </p:nvSpPr>
            <p:spPr bwMode="auto">
              <a:xfrm>
                <a:off x="611187" y="2863246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7030A0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>
                <a:spAutoFit/>
              </a:bodyPr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DB4A1D64-D33F-A647-8ED3-C9D14C91C8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86317" y="2234165"/>
              <a:ext cx="550037" cy="257369"/>
              <a:chOff x="457200" y="2520346"/>
              <a:chExt cx="1954212" cy="914400"/>
            </a:xfrm>
            <a:solidFill>
              <a:srgbClr val="00B050"/>
            </a:solidFill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BF88C545-DF51-814F-88D4-0A68535D0D58}"/>
                  </a:ext>
                </a:extLst>
              </p:cNvPr>
              <p:cNvGrpSpPr/>
              <p:nvPr/>
            </p:nvGrpSpPr>
            <p:grpSpPr>
              <a:xfrm>
                <a:off x="457200" y="2520346"/>
                <a:ext cx="1954212" cy="914400"/>
                <a:chOff x="457200" y="2520346"/>
                <a:chExt cx="1954212" cy="914400"/>
              </a:xfrm>
              <a:grpFill/>
            </p:grpSpPr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EC75700C-561A-8041-A8BE-312A5CD45DE5}"/>
                    </a:ext>
                  </a:extLst>
                </p:cNvPr>
                <p:cNvSpPr/>
                <p:nvPr/>
              </p:nvSpPr>
              <p:spPr bwMode="auto">
                <a:xfrm>
                  <a:off x="457200" y="2520346"/>
                  <a:ext cx="914400" cy="9144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00B050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sx="1000" sy="1000" algn="ctr" rotWithShape="0">
                    <a:srgbClr val="000000"/>
                  </a:outerShdw>
                </a:effectLst>
              </p:spPr>
              <p:txBody>
                <a:bodyPr lIns="45720" rIns="45720" anchor="ctr">
                  <a:spAutoFit/>
                </a:bodyPr>
                <a:lstStyle/>
                <a:p>
                  <a:pPr eaLnBrk="1">
                    <a:defRPr/>
                  </a:pPr>
                  <a:endParaRPr lang="en-US">
                    <a:latin typeface="Arial" pitchFamily="17" charset="0"/>
                    <a:ea typeface="Arial" pitchFamily="17" charset="0"/>
                    <a:cs typeface="Arial" pitchFamily="17" charset="0"/>
                    <a:sym typeface="Arial" pitchFamily="17" charset="0"/>
                  </a:endParaRPr>
                </a:p>
              </p:txBody>
            </p: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CF0102E7-BA96-B348-AF76-CF1738C045F4}"/>
                    </a:ext>
                  </a:extLst>
                </p:cNvPr>
                <p:cNvGrpSpPr/>
                <p:nvPr/>
              </p:nvGrpSpPr>
              <p:grpSpPr>
                <a:xfrm>
                  <a:off x="1039812" y="2743200"/>
                  <a:ext cx="1371600" cy="463550"/>
                  <a:chOff x="1039812" y="2743200"/>
                  <a:chExt cx="1371600" cy="463550"/>
                </a:xfrm>
                <a:grpFill/>
              </p:grpSpPr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4BC54074-23D5-CB49-AC18-1F9185AFA8D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9812" y="2743200"/>
                    <a:ext cx="990600" cy="304800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rgbClr val="00B05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60" name="Pentagon 159">
                    <a:extLst>
                      <a:ext uri="{FF2B5EF4-FFF2-40B4-BE49-F238E27FC236}">
                        <a16:creationId xmlns:a16="http://schemas.microsoft.com/office/drawing/2014/main" id="{650B43AD-65AD-4242-9910-4E9ED4E838D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30412" y="2743200"/>
                    <a:ext cx="381000" cy="304800"/>
                  </a:xfrm>
                  <a:prstGeom prst="homePlate">
                    <a:avLst/>
                  </a:prstGeom>
                  <a:grpFill/>
                  <a:ln w="25400" cap="flat" cmpd="sng" algn="ctr">
                    <a:solidFill>
                      <a:srgbClr val="00B05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61" name="Merge 160">
                    <a:extLst>
                      <a:ext uri="{FF2B5EF4-FFF2-40B4-BE49-F238E27FC236}">
                        <a16:creationId xmlns:a16="http://schemas.microsoft.com/office/drawing/2014/main" id="{763041A7-EC55-3249-8943-3540A696696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4200" y="2995613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00B05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62" name="Merge 161">
                    <a:extLst>
                      <a:ext uri="{FF2B5EF4-FFF2-40B4-BE49-F238E27FC236}">
                        <a16:creationId xmlns:a16="http://schemas.microsoft.com/office/drawing/2014/main" id="{1708F3A7-5835-5E40-90AE-51F144D9223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39912" y="3048000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00B05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63" name="Merge 162">
                    <a:extLst>
                      <a:ext uri="{FF2B5EF4-FFF2-40B4-BE49-F238E27FC236}">
                        <a16:creationId xmlns:a16="http://schemas.microsoft.com/office/drawing/2014/main" id="{1E5CEF8B-C56F-DF4F-A6D7-428D22D3C38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1312" y="2995613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00B05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64" name="Merge 163">
                    <a:extLst>
                      <a:ext uri="{FF2B5EF4-FFF2-40B4-BE49-F238E27FC236}">
                        <a16:creationId xmlns:a16="http://schemas.microsoft.com/office/drawing/2014/main" id="{5C9D452B-835F-6C4D-A48F-D9EE2F06746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25562" y="2941591"/>
                    <a:ext cx="304800" cy="265159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00B05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BFFFB5C7-1726-8849-BE84-5110252DA2F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9812" y="2995613"/>
                    <a:ext cx="438150" cy="204787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rgbClr val="00B05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</p:grpSp>
          </p:grp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F0A01F0E-B233-5949-9EF4-C0592AABB957}"/>
                  </a:ext>
                </a:extLst>
              </p:cNvPr>
              <p:cNvSpPr/>
              <p:nvPr/>
            </p:nvSpPr>
            <p:spPr bwMode="auto">
              <a:xfrm>
                <a:off x="611187" y="2863246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B050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>
                <a:spAutoFit/>
              </a:bodyPr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4424B76E-575C-234D-B29D-BB083DB2F73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37573" y="2030733"/>
              <a:ext cx="550037" cy="257369"/>
              <a:chOff x="457200" y="2520346"/>
              <a:chExt cx="1954212" cy="914400"/>
            </a:xfrm>
            <a:solidFill>
              <a:schemeClr val="accent1">
                <a:lumMod val="60000"/>
                <a:lumOff val="40000"/>
              </a:schemeClr>
            </a:solidFill>
          </p:grpSpPr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CF02EAF4-7FF6-A04B-B01E-DE1E655AC202}"/>
                  </a:ext>
                </a:extLst>
              </p:cNvPr>
              <p:cNvGrpSpPr/>
              <p:nvPr/>
            </p:nvGrpSpPr>
            <p:grpSpPr>
              <a:xfrm>
                <a:off x="457200" y="2520346"/>
                <a:ext cx="1954212" cy="914400"/>
                <a:chOff x="457200" y="2520346"/>
                <a:chExt cx="1954212" cy="914400"/>
              </a:xfrm>
              <a:grpFill/>
            </p:grpSpPr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3B29E927-2F98-BB4C-B37C-8B0A408A74E3}"/>
                    </a:ext>
                  </a:extLst>
                </p:cNvPr>
                <p:cNvSpPr/>
                <p:nvPr/>
              </p:nvSpPr>
              <p:spPr bwMode="auto">
                <a:xfrm>
                  <a:off x="457200" y="2520346"/>
                  <a:ext cx="914400" cy="9144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sx="1000" sy="1000" algn="ctr" rotWithShape="0">
                    <a:srgbClr val="000000"/>
                  </a:outerShdw>
                </a:effectLst>
              </p:spPr>
              <p:txBody>
                <a:bodyPr lIns="45720" rIns="45720" anchor="ctr">
                  <a:spAutoFit/>
                </a:bodyPr>
                <a:lstStyle/>
                <a:p>
                  <a:pPr eaLnBrk="1">
                    <a:defRPr/>
                  </a:pPr>
                  <a:endParaRPr lang="en-US">
                    <a:latin typeface="Arial" pitchFamily="17" charset="0"/>
                    <a:ea typeface="Arial" pitchFamily="17" charset="0"/>
                    <a:cs typeface="Arial" pitchFamily="17" charset="0"/>
                    <a:sym typeface="Arial" pitchFamily="17" charset="0"/>
                  </a:endParaRPr>
                </a:p>
              </p:txBody>
            </p: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C2EEAD19-AE62-9A4C-9344-D8C3B7E4B29C}"/>
                    </a:ext>
                  </a:extLst>
                </p:cNvPr>
                <p:cNvGrpSpPr/>
                <p:nvPr/>
              </p:nvGrpSpPr>
              <p:grpSpPr>
                <a:xfrm>
                  <a:off x="1039812" y="2743200"/>
                  <a:ext cx="1371600" cy="463550"/>
                  <a:chOff x="1039812" y="2743200"/>
                  <a:chExt cx="1371600" cy="463550"/>
                </a:xfrm>
                <a:grpFill/>
              </p:grpSpPr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0AAE260D-DF2C-DF4D-9E4A-86A9E7DFECF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9812" y="2743200"/>
                    <a:ext cx="990600" cy="304800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72" name="Pentagon 171">
                    <a:extLst>
                      <a:ext uri="{FF2B5EF4-FFF2-40B4-BE49-F238E27FC236}">
                        <a16:creationId xmlns:a16="http://schemas.microsoft.com/office/drawing/2014/main" id="{B6734A4C-56AC-7F41-8152-9F45364AE10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30412" y="2743200"/>
                    <a:ext cx="381000" cy="304800"/>
                  </a:xfrm>
                  <a:prstGeom prst="homePlate">
                    <a:avLst/>
                  </a:prstGeom>
                  <a:grpFill/>
                  <a:ln w="254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73" name="Merge 172">
                    <a:extLst>
                      <a:ext uri="{FF2B5EF4-FFF2-40B4-BE49-F238E27FC236}">
                        <a16:creationId xmlns:a16="http://schemas.microsoft.com/office/drawing/2014/main" id="{0CCB73F6-F61F-1D4C-94A7-2EDFEC29002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4200" y="2995613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74" name="Merge 173">
                    <a:extLst>
                      <a:ext uri="{FF2B5EF4-FFF2-40B4-BE49-F238E27FC236}">
                        <a16:creationId xmlns:a16="http://schemas.microsoft.com/office/drawing/2014/main" id="{E7256454-8022-3645-AF21-F3C9909761D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39912" y="3048000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75" name="Merge 174">
                    <a:extLst>
                      <a:ext uri="{FF2B5EF4-FFF2-40B4-BE49-F238E27FC236}">
                        <a16:creationId xmlns:a16="http://schemas.microsoft.com/office/drawing/2014/main" id="{5FABBA1B-8CA6-A94B-A93D-21C32145097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1312" y="2995613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76" name="Merge 175">
                    <a:extLst>
                      <a:ext uri="{FF2B5EF4-FFF2-40B4-BE49-F238E27FC236}">
                        <a16:creationId xmlns:a16="http://schemas.microsoft.com/office/drawing/2014/main" id="{5DC6EE49-4E81-BF4A-A00C-AC730E1CA4F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25562" y="2941591"/>
                    <a:ext cx="304800" cy="265159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DDE3F835-DFBB-7346-857D-0E8B3FF707E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9812" y="2995613"/>
                    <a:ext cx="438150" cy="204787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</p:grpSp>
          </p:grp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56C61B85-5E42-A743-BC30-0C1329D1AB5F}"/>
                  </a:ext>
                </a:extLst>
              </p:cNvPr>
              <p:cNvSpPr/>
              <p:nvPr/>
            </p:nvSpPr>
            <p:spPr bwMode="auto">
              <a:xfrm>
                <a:off x="611187" y="2863246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>
                <a:spAutoFit/>
              </a:bodyPr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80267C07-72E0-044A-A499-3E307E234F5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76605" y="4551826"/>
              <a:ext cx="550037" cy="257369"/>
              <a:chOff x="457200" y="2520346"/>
              <a:chExt cx="1954212" cy="914400"/>
            </a:xfrm>
            <a:solidFill>
              <a:srgbClr val="00B050"/>
            </a:solidFill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531E8C11-BEFB-244E-A161-1A6669B27F77}"/>
                  </a:ext>
                </a:extLst>
              </p:cNvPr>
              <p:cNvGrpSpPr/>
              <p:nvPr/>
            </p:nvGrpSpPr>
            <p:grpSpPr>
              <a:xfrm>
                <a:off x="457200" y="2520346"/>
                <a:ext cx="1954212" cy="914400"/>
                <a:chOff x="457200" y="2520346"/>
                <a:chExt cx="1954212" cy="914400"/>
              </a:xfrm>
              <a:grpFill/>
            </p:grpSpPr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6BED4704-04A3-B244-B8F9-1242A907CBB7}"/>
                    </a:ext>
                  </a:extLst>
                </p:cNvPr>
                <p:cNvSpPr/>
                <p:nvPr/>
              </p:nvSpPr>
              <p:spPr bwMode="auto">
                <a:xfrm>
                  <a:off x="457200" y="2520346"/>
                  <a:ext cx="914400" cy="9144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00B050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sx="1000" sy="1000" algn="ctr" rotWithShape="0">
                    <a:srgbClr val="000000"/>
                  </a:outerShdw>
                </a:effectLst>
              </p:spPr>
              <p:txBody>
                <a:bodyPr lIns="45720" rIns="45720" anchor="ctr">
                  <a:spAutoFit/>
                </a:bodyPr>
                <a:lstStyle/>
                <a:p>
                  <a:pPr eaLnBrk="1">
                    <a:defRPr/>
                  </a:pPr>
                  <a:endParaRPr lang="en-US">
                    <a:latin typeface="Arial" pitchFamily="17" charset="0"/>
                    <a:ea typeface="Arial" pitchFamily="17" charset="0"/>
                    <a:cs typeface="Arial" pitchFamily="17" charset="0"/>
                    <a:sym typeface="Arial" pitchFamily="17" charset="0"/>
                  </a:endParaRPr>
                </a:p>
              </p:txBody>
            </p: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2984A78A-E2E0-5748-8059-8CCF6F11CBFD}"/>
                    </a:ext>
                  </a:extLst>
                </p:cNvPr>
                <p:cNvGrpSpPr/>
                <p:nvPr/>
              </p:nvGrpSpPr>
              <p:grpSpPr>
                <a:xfrm>
                  <a:off x="1039812" y="2743200"/>
                  <a:ext cx="1371600" cy="463550"/>
                  <a:chOff x="1039812" y="2743200"/>
                  <a:chExt cx="1371600" cy="463550"/>
                </a:xfrm>
                <a:grpFill/>
              </p:grpSpPr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915D5193-D06B-0349-8365-C6F1CF3CE59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9812" y="2743200"/>
                    <a:ext cx="990600" cy="304800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rgbClr val="00B05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84" name="Pentagon 183">
                    <a:extLst>
                      <a:ext uri="{FF2B5EF4-FFF2-40B4-BE49-F238E27FC236}">
                        <a16:creationId xmlns:a16="http://schemas.microsoft.com/office/drawing/2014/main" id="{F7CB984F-DC8C-7446-82FC-C79BB2CE5B6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30412" y="2743200"/>
                    <a:ext cx="381000" cy="304800"/>
                  </a:xfrm>
                  <a:prstGeom prst="homePlate">
                    <a:avLst/>
                  </a:prstGeom>
                  <a:grpFill/>
                  <a:ln w="25400" cap="flat" cmpd="sng" algn="ctr">
                    <a:solidFill>
                      <a:srgbClr val="00B05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85" name="Merge 184">
                    <a:extLst>
                      <a:ext uri="{FF2B5EF4-FFF2-40B4-BE49-F238E27FC236}">
                        <a16:creationId xmlns:a16="http://schemas.microsoft.com/office/drawing/2014/main" id="{C4105179-CE5D-024C-B852-B54FD419EAC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4200" y="2995613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00B05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86" name="Merge 185">
                    <a:extLst>
                      <a:ext uri="{FF2B5EF4-FFF2-40B4-BE49-F238E27FC236}">
                        <a16:creationId xmlns:a16="http://schemas.microsoft.com/office/drawing/2014/main" id="{CBBF45F4-0553-6148-AB72-327F8342550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39912" y="3048000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00B05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87" name="Merge 186">
                    <a:extLst>
                      <a:ext uri="{FF2B5EF4-FFF2-40B4-BE49-F238E27FC236}">
                        <a16:creationId xmlns:a16="http://schemas.microsoft.com/office/drawing/2014/main" id="{586ADCE4-7515-B945-BBED-59DE0C69296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1312" y="2995613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00B05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88" name="Merge 187">
                    <a:extLst>
                      <a:ext uri="{FF2B5EF4-FFF2-40B4-BE49-F238E27FC236}">
                        <a16:creationId xmlns:a16="http://schemas.microsoft.com/office/drawing/2014/main" id="{2AC87799-9059-4C4E-A6CA-061488163E6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25562" y="2941591"/>
                    <a:ext cx="304800" cy="265159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00B05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F1F1EF2C-8198-EC4E-B347-D1C47B684FE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9812" y="2995613"/>
                    <a:ext cx="438150" cy="204787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rgbClr val="00B05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</p:grpSp>
          </p:grp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F7E47B24-DFFE-B843-9EF9-F233BE1C813D}"/>
                  </a:ext>
                </a:extLst>
              </p:cNvPr>
              <p:cNvSpPr/>
              <p:nvPr/>
            </p:nvSpPr>
            <p:spPr bwMode="auto">
              <a:xfrm>
                <a:off x="611187" y="2863246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B050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>
                <a:spAutoFit/>
              </a:bodyPr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2587224-5A6E-CC43-A197-FC08838B734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39671" y="4519654"/>
              <a:ext cx="550037" cy="257369"/>
              <a:chOff x="457200" y="2520346"/>
              <a:chExt cx="1954212" cy="914400"/>
            </a:xfrm>
            <a:solidFill>
              <a:schemeClr val="accent1">
                <a:lumMod val="60000"/>
                <a:lumOff val="40000"/>
              </a:schemeClr>
            </a:solidFill>
          </p:grpSpPr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ADD3240C-A88A-0B4D-B769-41B63B5D1778}"/>
                  </a:ext>
                </a:extLst>
              </p:cNvPr>
              <p:cNvGrpSpPr/>
              <p:nvPr/>
            </p:nvGrpSpPr>
            <p:grpSpPr>
              <a:xfrm>
                <a:off x="457200" y="2520346"/>
                <a:ext cx="1954212" cy="914400"/>
                <a:chOff x="457200" y="2520346"/>
                <a:chExt cx="1954212" cy="914400"/>
              </a:xfrm>
              <a:grpFill/>
            </p:grpSpPr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9FA8E02E-394B-4246-99CA-13A1D67D1725}"/>
                    </a:ext>
                  </a:extLst>
                </p:cNvPr>
                <p:cNvSpPr/>
                <p:nvPr/>
              </p:nvSpPr>
              <p:spPr bwMode="auto">
                <a:xfrm>
                  <a:off x="457200" y="2520346"/>
                  <a:ext cx="914400" cy="9144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sx="1000" sy="1000" algn="ctr" rotWithShape="0">
                    <a:srgbClr val="000000"/>
                  </a:outerShdw>
                </a:effectLst>
              </p:spPr>
              <p:txBody>
                <a:bodyPr lIns="45720" rIns="45720" anchor="ctr">
                  <a:spAutoFit/>
                </a:bodyPr>
                <a:lstStyle/>
                <a:p>
                  <a:pPr eaLnBrk="1">
                    <a:defRPr/>
                  </a:pPr>
                  <a:endParaRPr lang="en-US">
                    <a:latin typeface="Arial" pitchFamily="17" charset="0"/>
                    <a:ea typeface="Arial" pitchFamily="17" charset="0"/>
                    <a:cs typeface="Arial" pitchFamily="17" charset="0"/>
                    <a:sym typeface="Arial" pitchFamily="17" charset="0"/>
                  </a:endParaRPr>
                </a:p>
              </p:txBody>
            </p: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B4CAFAF2-2D3B-7F40-9358-C15427A1D890}"/>
                    </a:ext>
                  </a:extLst>
                </p:cNvPr>
                <p:cNvGrpSpPr/>
                <p:nvPr/>
              </p:nvGrpSpPr>
              <p:grpSpPr>
                <a:xfrm>
                  <a:off x="1039812" y="2743200"/>
                  <a:ext cx="1371600" cy="463550"/>
                  <a:chOff x="1039812" y="2743200"/>
                  <a:chExt cx="1371600" cy="463550"/>
                </a:xfrm>
                <a:grpFill/>
              </p:grpSpPr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307C4798-6478-8E43-A634-6B44D958DF6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9812" y="2743200"/>
                    <a:ext cx="990600" cy="304800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96" name="Pentagon 195">
                    <a:extLst>
                      <a:ext uri="{FF2B5EF4-FFF2-40B4-BE49-F238E27FC236}">
                        <a16:creationId xmlns:a16="http://schemas.microsoft.com/office/drawing/2014/main" id="{12A32D7A-84F6-114F-928D-701CADE6D32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30412" y="2743200"/>
                    <a:ext cx="381000" cy="304800"/>
                  </a:xfrm>
                  <a:prstGeom prst="homePlate">
                    <a:avLst/>
                  </a:prstGeom>
                  <a:grpFill/>
                  <a:ln w="254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97" name="Merge 196">
                    <a:extLst>
                      <a:ext uri="{FF2B5EF4-FFF2-40B4-BE49-F238E27FC236}">
                        <a16:creationId xmlns:a16="http://schemas.microsoft.com/office/drawing/2014/main" id="{867C1813-F1F1-DC48-995B-FBDC090D24E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4200" y="2995613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98" name="Merge 197">
                    <a:extLst>
                      <a:ext uri="{FF2B5EF4-FFF2-40B4-BE49-F238E27FC236}">
                        <a16:creationId xmlns:a16="http://schemas.microsoft.com/office/drawing/2014/main" id="{69F540FB-B519-0649-9322-B6F2E16CCD1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39912" y="3048000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99" name="Merge 198">
                    <a:extLst>
                      <a:ext uri="{FF2B5EF4-FFF2-40B4-BE49-F238E27FC236}">
                        <a16:creationId xmlns:a16="http://schemas.microsoft.com/office/drawing/2014/main" id="{74E01EFD-44B1-7C4E-9156-0DCD25FE79D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1312" y="2995613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200" name="Merge 199">
                    <a:extLst>
                      <a:ext uri="{FF2B5EF4-FFF2-40B4-BE49-F238E27FC236}">
                        <a16:creationId xmlns:a16="http://schemas.microsoft.com/office/drawing/2014/main" id="{3BC26C17-1BB4-C147-8F80-C3CE4C04B26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25562" y="2941591"/>
                    <a:ext cx="304800" cy="265159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565AF26A-E03B-3340-A7C7-84948BE2722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9812" y="2995613"/>
                    <a:ext cx="438150" cy="204787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</p:grpSp>
          </p:grp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1AEB0A81-5E81-5741-8E09-52920C6E537C}"/>
                  </a:ext>
                </a:extLst>
              </p:cNvPr>
              <p:cNvSpPr/>
              <p:nvPr/>
            </p:nvSpPr>
            <p:spPr bwMode="auto">
              <a:xfrm>
                <a:off x="611187" y="2863246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>
                <a:spAutoFit/>
              </a:bodyPr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</p:grp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1820864" y="179230"/>
            <a:ext cx="8562975" cy="49244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ru-RU"/>
              <a:t>Public Keys</a:t>
            </a:r>
            <a:endParaRPr lang="ru-RU" altLang="ru-R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27F0D1-1AE1-E74F-B444-860E0AF10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R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35F052E-1936-C54E-8649-3064C2E50F4C}"/>
              </a:ext>
            </a:extLst>
          </p:cNvPr>
          <p:cNvGrpSpPr/>
          <p:nvPr/>
        </p:nvGrpSpPr>
        <p:grpSpPr>
          <a:xfrm>
            <a:off x="2851944" y="1643856"/>
            <a:ext cx="6488112" cy="3570288"/>
            <a:chOff x="1284288" y="1447800"/>
            <a:chExt cx="6488112" cy="3570288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D73CE952-1CE6-2745-97C5-018E1B57C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288" y="1447800"/>
              <a:ext cx="1447800" cy="1066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D92231"/>
              </a:solidFill>
              <a:bevel/>
              <a:headEnd/>
              <a:tailEnd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87F9EFC0-157B-A04D-B542-B9C13BA9A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1447800"/>
              <a:ext cx="1447800" cy="1066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D92231"/>
              </a:solidFill>
              <a:bevel/>
              <a:headEnd/>
              <a:tailEnd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085F5C77-25D9-E14D-B70E-73F143F50A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741613" y="1985963"/>
              <a:ext cx="3581400" cy="0"/>
            </a:xfrm>
            <a:prstGeom prst="straightConnector1">
              <a:avLst/>
            </a:prstGeom>
            <a:noFill/>
            <a:ln w="38100">
              <a:solidFill>
                <a:srgbClr val="FFC000"/>
              </a:solidFill>
              <a:bevel/>
              <a:headEnd type="none" w="lg" len="lg"/>
              <a:tailEnd type="triangle" w="lg" len="lg"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</p:cxn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0CBC7580-2093-884C-B701-3D35ACD38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988" y="3924300"/>
              <a:ext cx="1447800" cy="1066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D92231"/>
              </a:solidFill>
              <a:bevel/>
              <a:headEnd/>
              <a:tailEnd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68DB0583-6E85-4743-A92F-B610A6AE0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3951288"/>
              <a:ext cx="1447800" cy="1066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D92231"/>
              </a:solidFill>
              <a:bevel/>
              <a:headEnd/>
              <a:tailEnd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380E1313-6BE0-2849-8735-E7672EE0DA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009775" y="2584450"/>
              <a:ext cx="0" cy="1295400"/>
            </a:xfrm>
            <a:prstGeom prst="straightConnector1">
              <a:avLst/>
            </a:prstGeom>
            <a:noFill/>
            <a:ln w="38100">
              <a:solidFill>
                <a:srgbClr val="FFC000"/>
              </a:solidFill>
              <a:bevel/>
              <a:headEnd type="none" w="lg" len="lg"/>
              <a:tailEnd type="triangle" w="lg" len="lg"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8A54008-D103-0042-B965-E331F2EF274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732088" y="2514600"/>
              <a:ext cx="3590925" cy="1479550"/>
            </a:xfrm>
            <a:prstGeom prst="straightConnector1">
              <a:avLst/>
            </a:prstGeom>
            <a:noFill/>
            <a:ln w="38100">
              <a:solidFill>
                <a:srgbClr val="FFC000"/>
              </a:solidFill>
              <a:bevel/>
              <a:headEnd type="none" w="lg" len="lg"/>
              <a:tailEnd type="triangle" w="lg" len="lg"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</p:cxn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239DD75-4CF1-634A-B706-BA6F03D03D3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74425" y="2005241"/>
              <a:ext cx="550037" cy="257369"/>
              <a:chOff x="457200" y="2520346"/>
              <a:chExt cx="1954212" cy="914400"/>
            </a:xfrm>
            <a:solidFill>
              <a:srgbClr val="92D050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5A2A84CA-E6EE-8D46-BBFB-02A193AB779E}"/>
                  </a:ext>
                </a:extLst>
              </p:cNvPr>
              <p:cNvGrpSpPr/>
              <p:nvPr/>
            </p:nvGrpSpPr>
            <p:grpSpPr>
              <a:xfrm>
                <a:off x="457200" y="2520346"/>
                <a:ext cx="1954212" cy="914400"/>
                <a:chOff x="457200" y="2520346"/>
                <a:chExt cx="1954212" cy="914400"/>
              </a:xfrm>
              <a:grpFill/>
            </p:grpSpPr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69286586-9619-E04C-AAB6-DB5704548D09}"/>
                    </a:ext>
                  </a:extLst>
                </p:cNvPr>
                <p:cNvSpPr/>
                <p:nvPr/>
              </p:nvSpPr>
              <p:spPr bwMode="auto">
                <a:xfrm>
                  <a:off x="457200" y="2520346"/>
                  <a:ext cx="914400" cy="9144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92D050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sx="1000" sy="1000" algn="ctr" rotWithShape="0">
                    <a:srgbClr val="000000"/>
                  </a:outerShdw>
                </a:effectLst>
              </p:spPr>
              <p:txBody>
                <a:bodyPr lIns="45720" rIns="45720" anchor="ctr">
                  <a:spAutoFit/>
                </a:bodyPr>
                <a:lstStyle/>
                <a:p>
                  <a:pPr eaLnBrk="1">
                    <a:defRPr/>
                  </a:pPr>
                  <a:endParaRPr lang="en-US">
                    <a:latin typeface="Arial" pitchFamily="17" charset="0"/>
                    <a:ea typeface="Arial" pitchFamily="17" charset="0"/>
                    <a:cs typeface="Arial" pitchFamily="17" charset="0"/>
                    <a:sym typeface="Arial" pitchFamily="17" charset="0"/>
                  </a:endParaRPr>
                </a:p>
              </p:txBody>
            </p: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179074B3-BAE3-1041-AB46-ACE195166DC3}"/>
                    </a:ext>
                  </a:extLst>
                </p:cNvPr>
                <p:cNvGrpSpPr/>
                <p:nvPr/>
              </p:nvGrpSpPr>
              <p:grpSpPr>
                <a:xfrm>
                  <a:off x="1039812" y="2743200"/>
                  <a:ext cx="1371600" cy="463550"/>
                  <a:chOff x="1039812" y="2743200"/>
                  <a:chExt cx="1371600" cy="463550"/>
                </a:xfrm>
                <a:grpFill/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5862F456-0A60-E149-A151-21CDAE0D733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9812" y="2743200"/>
                    <a:ext cx="990600" cy="304800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rgbClr val="92D05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18" name="Pentagon 117">
                    <a:extLst>
                      <a:ext uri="{FF2B5EF4-FFF2-40B4-BE49-F238E27FC236}">
                        <a16:creationId xmlns:a16="http://schemas.microsoft.com/office/drawing/2014/main" id="{1F1C1054-0C16-B74C-8A78-6DB2C83F330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30412" y="2743200"/>
                    <a:ext cx="381000" cy="304800"/>
                  </a:xfrm>
                  <a:prstGeom prst="homePlate">
                    <a:avLst/>
                  </a:prstGeom>
                  <a:grpFill/>
                  <a:ln w="25400" cap="flat" cmpd="sng" algn="ctr">
                    <a:solidFill>
                      <a:srgbClr val="92D05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19" name="Merge 118">
                    <a:extLst>
                      <a:ext uri="{FF2B5EF4-FFF2-40B4-BE49-F238E27FC236}">
                        <a16:creationId xmlns:a16="http://schemas.microsoft.com/office/drawing/2014/main" id="{400FAD73-95C7-CB4B-9BDE-CE66201EC3E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4200" y="2995613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92D05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20" name="Merge 119">
                    <a:extLst>
                      <a:ext uri="{FF2B5EF4-FFF2-40B4-BE49-F238E27FC236}">
                        <a16:creationId xmlns:a16="http://schemas.microsoft.com/office/drawing/2014/main" id="{FD1FAF17-35B3-3C4B-96C8-2880A10D6B5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39912" y="3048000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92D05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21" name="Merge 120">
                    <a:extLst>
                      <a:ext uri="{FF2B5EF4-FFF2-40B4-BE49-F238E27FC236}">
                        <a16:creationId xmlns:a16="http://schemas.microsoft.com/office/drawing/2014/main" id="{0C67D9A1-800E-2A45-A868-6302B613120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1312" y="2995613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92D05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22" name="Merge 121">
                    <a:extLst>
                      <a:ext uri="{FF2B5EF4-FFF2-40B4-BE49-F238E27FC236}">
                        <a16:creationId xmlns:a16="http://schemas.microsoft.com/office/drawing/2014/main" id="{C0581936-ED88-6240-A046-357697282AC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25562" y="2941591"/>
                    <a:ext cx="304800" cy="265159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92D05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3C66D118-261B-5C4F-962A-B709D26B45E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9812" y="2995613"/>
                    <a:ext cx="438150" cy="204787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rgbClr val="92D05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</p:grpSp>
          </p:grp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8A47545-6BE5-3548-ADAF-3F1E1A3BFE47}"/>
                  </a:ext>
                </a:extLst>
              </p:cNvPr>
              <p:cNvSpPr/>
              <p:nvPr/>
            </p:nvSpPr>
            <p:spPr bwMode="auto">
              <a:xfrm>
                <a:off x="611187" y="2863246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92D050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>
                <a:spAutoFit/>
              </a:bodyPr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34B57089-9A64-5A45-B8B9-B80C1A35626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46053" y="1643452"/>
              <a:ext cx="550037" cy="257369"/>
              <a:chOff x="457200" y="2520346"/>
              <a:chExt cx="1954212" cy="914400"/>
            </a:xfrm>
            <a:solidFill>
              <a:srgbClr val="FFC000"/>
            </a:solidFill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11155DDD-0C38-6D47-8F99-314AC59A9F9C}"/>
                  </a:ext>
                </a:extLst>
              </p:cNvPr>
              <p:cNvGrpSpPr/>
              <p:nvPr/>
            </p:nvGrpSpPr>
            <p:grpSpPr>
              <a:xfrm>
                <a:off x="457200" y="2520346"/>
                <a:ext cx="1954212" cy="914400"/>
                <a:chOff x="457200" y="2520346"/>
                <a:chExt cx="1954212" cy="914400"/>
              </a:xfrm>
              <a:grpFill/>
            </p:grpSpPr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E9C255D7-8CCA-B046-B0FD-88CF704C345C}"/>
                    </a:ext>
                  </a:extLst>
                </p:cNvPr>
                <p:cNvSpPr/>
                <p:nvPr/>
              </p:nvSpPr>
              <p:spPr bwMode="auto">
                <a:xfrm>
                  <a:off x="457200" y="2520346"/>
                  <a:ext cx="914400" cy="9144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FFC000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sx="1000" sy="1000" algn="ctr" rotWithShape="0">
                    <a:srgbClr val="000000"/>
                  </a:outerShdw>
                </a:effectLst>
              </p:spPr>
              <p:txBody>
                <a:bodyPr lIns="45720" rIns="45720" anchor="ctr">
                  <a:spAutoFit/>
                </a:bodyPr>
                <a:lstStyle/>
                <a:p>
                  <a:pPr eaLnBrk="1">
                    <a:defRPr/>
                  </a:pPr>
                  <a:endParaRPr lang="en-US">
                    <a:latin typeface="Arial" pitchFamily="17" charset="0"/>
                    <a:ea typeface="Arial" pitchFamily="17" charset="0"/>
                    <a:cs typeface="Arial" pitchFamily="17" charset="0"/>
                    <a:sym typeface="Arial" pitchFamily="17" charset="0"/>
                  </a:endParaRPr>
                </a:p>
              </p:txBody>
            </p: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123B6F78-C8D0-414B-90D8-456CA2EA5C8B}"/>
                    </a:ext>
                  </a:extLst>
                </p:cNvPr>
                <p:cNvGrpSpPr/>
                <p:nvPr/>
              </p:nvGrpSpPr>
              <p:grpSpPr>
                <a:xfrm>
                  <a:off x="1039812" y="2743200"/>
                  <a:ext cx="1371600" cy="463550"/>
                  <a:chOff x="1039812" y="2743200"/>
                  <a:chExt cx="1371600" cy="463550"/>
                </a:xfrm>
                <a:grpFill/>
              </p:grpSpPr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0FD62DA3-1811-2B42-ADB3-6740ACF6340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9812" y="2743200"/>
                    <a:ext cx="990600" cy="304800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30" name="Pentagon 129">
                    <a:extLst>
                      <a:ext uri="{FF2B5EF4-FFF2-40B4-BE49-F238E27FC236}">
                        <a16:creationId xmlns:a16="http://schemas.microsoft.com/office/drawing/2014/main" id="{3EB3C201-E660-F648-9046-74CDC1462D9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30412" y="2743200"/>
                    <a:ext cx="381000" cy="304800"/>
                  </a:xfrm>
                  <a:prstGeom prst="homePlate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31" name="Merge 130">
                    <a:extLst>
                      <a:ext uri="{FF2B5EF4-FFF2-40B4-BE49-F238E27FC236}">
                        <a16:creationId xmlns:a16="http://schemas.microsoft.com/office/drawing/2014/main" id="{898074D6-0DF6-4E46-983F-7F7B6F71D73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4200" y="2995613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32" name="Merge 131">
                    <a:extLst>
                      <a:ext uri="{FF2B5EF4-FFF2-40B4-BE49-F238E27FC236}">
                        <a16:creationId xmlns:a16="http://schemas.microsoft.com/office/drawing/2014/main" id="{D840D247-BAFE-6748-9FEB-DE95E80BEAF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39912" y="3048000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33" name="Merge 132">
                    <a:extLst>
                      <a:ext uri="{FF2B5EF4-FFF2-40B4-BE49-F238E27FC236}">
                        <a16:creationId xmlns:a16="http://schemas.microsoft.com/office/drawing/2014/main" id="{5D4CE397-78A0-8749-9C63-AEFEB838741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1312" y="2995613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34" name="Merge 133">
                    <a:extLst>
                      <a:ext uri="{FF2B5EF4-FFF2-40B4-BE49-F238E27FC236}">
                        <a16:creationId xmlns:a16="http://schemas.microsoft.com/office/drawing/2014/main" id="{546F03C7-A1AF-E945-9DDA-EBD4948988C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25562" y="2941591"/>
                    <a:ext cx="304800" cy="265159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93937669-50AC-9543-B794-F3177A33B05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9812" y="2995613"/>
                    <a:ext cx="438150" cy="204787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</p:grpSp>
          </p:grp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B4B4E1AB-01A6-EE4D-A038-7ED14991A111}"/>
                  </a:ext>
                </a:extLst>
              </p:cNvPr>
              <p:cNvSpPr/>
              <p:nvPr/>
            </p:nvSpPr>
            <p:spPr bwMode="auto">
              <a:xfrm>
                <a:off x="611187" y="2863246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C000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>
                <a:spAutoFit/>
              </a:bodyPr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5B28514B-5375-3449-AC10-D8B59082FDE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73481" y="1874178"/>
              <a:ext cx="550037" cy="257369"/>
              <a:chOff x="457200" y="2520346"/>
              <a:chExt cx="1954212" cy="914400"/>
            </a:xfrm>
            <a:solidFill>
              <a:srgbClr val="FFC000"/>
            </a:solidFill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7F6F3CA3-972C-D948-B930-DACBC66AE7E3}"/>
                  </a:ext>
                </a:extLst>
              </p:cNvPr>
              <p:cNvGrpSpPr/>
              <p:nvPr/>
            </p:nvGrpSpPr>
            <p:grpSpPr>
              <a:xfrm>
                <a:off x="457200" y="2520346"/>
                <a:ext cx="1954212" cy="914400"/>
                <a:chOff x="457200" y="2520346"/>
                <a:chExt cx="1954212" cy="914400"/>
              </a:xfrm>
              <a:grpFill/>
            </p:grpSpPr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D135704E-F37C-3F4B-B8A8-22E27F393242}"/>
                    </a:ext>
                  </a:extLst>
                </p:cNvPr>
                <p:cNvSpPr/>
                <p:nvPr/>
              </p:nvSpPr>
              <p:spPr bwMode="auto">
                <a:xfrm>
                  <a:off x="457200" y="2520346"/>
                  <a:ext cx="914400" cy="9144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FFC000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sx="1000" sy="1000" algn="ctr" rotWithShape="0">
                    <a:srgbClr val="000000"/>
                  </a:outerShdw>
                </a:effectLst>
              </p:spPr>
              <p:txBody>
                <a:bodyPr lIns="45720" rIns="45720" anchor="ctr">
                  <a:spAutoFit/>
                </a:bodyPr>
                <a:lstStyle/>
                <a:p>
                  <a:pPr eaLnBrk="1">
                    <a:defRPr/>
                  </a:pPr>
                  <a:endParaRPr lang="en-US">
                    <a:latin typeface="Arial" pitchFamily="17" charset="0"/>
                    <a:ea typeface="Arial" pitchFamily="17" charset="0"/>
                    <a:cs typeface="Arial" pitchFamily="17" charset="0"/>
                    <a:sym typeface="Arial" pitchFamily="17" charset="0"/>
                  </a:endParaRPr>
                </a:p>
              </p:txBody>
            </p:sp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12A84E74-1186-A94C-9F4F-B1843835D78C}"/>
                    </a:ext>
                  </a:extLst>
                </p:cNvPr>
                <p:cNvGrpSpPr/>
                <p:nvPr/>
              </p:nvGrpSpPr>
              <p:grpSpPr>
                <a:xfrm>
                  <a:off x="1039812" y="2743200"/>
                  <a:ext cx="1371600" cy="463550"/>
                  <a:chOff x="1039812" y="2743200"/>
                  <a:chExt cx="1371600" cy="463550"/>
                </a:xfrm>
                <a:grpFill/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1101F9F6-D846-8C4A-8787-B1D53A43048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9812" y="2743200"/>
                    <a:ext cx="990600" cy="304800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58" name="Pentagon 157">
                    <a:extLst>
                      <a:ext uri="{FF2B5EF4-FFF2-40B4-BE49-F238E27FC236}">
                        <a16:creationId xmlns:a16="http://schemas.microsoft.com/office/drawing/2014/main" id="{CBEEE3D7-0962-A54B-90EE-949735786D1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30412" y="2743200"/>
                    <a:ext cx="381000" cy="304800"/>
                  </a:xfrm>
                  <a:prstGeom prst="homePlate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59" name="Merge 158">
                    <a:extLst>
                      <a:ext uri="{FF2B5EF4-FFF2-40B4-BE49-F238E27FC236}">
                        <a16:creationId xmlns:a16="http://schemas.microsoft.com/office/drawing/2014/main" id="{E8FDE6AD-8567-0545-8396-A41AA485647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4200" y="2995613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60" name="Merge 159">
                    <a:extLst>
                      <a:ext uri="{FF2B5EF4-FFF2-40B4-BE49-F238E27FC236}">
                        <a16:creationId xmlns:a16="http://schemas.microsoft.com/office/drawing/2014/main" id="{92C468B0-65CC-4E49-B03A-151193D24D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39912" y="3048000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61" name="Merge 160">
                    <a:extLst>
                      <a:ext uri="{FF2B5EF4-FFF2-40B4-BE49-F238E27FC236}">
                        <a16:creationId xmlns:a16="http://schemas.microsoft.com/office/drawing/2014/main" id="{BD9751BB-AF90-8848-B772-F5A7209C0B6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1312" y="2995613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62" name="Merge 161">
                    <a:extLst>
                      <a:ext uri="{FF2B5EF4-FFF2-40B4-BE49-F238E27FC236}">
                        <a16:creationId xmlns:a16="http://schemas.microsoft.com/office/drawing/2014/main" id="{2EA79A71-7EB8-D645-978A-07D824C3CB6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25562" y="2941591"/>
                    <a:ext cx="304800" cy="265159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B95F914B-9C10-7540-843F-F473FDCBE29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9812" y="2995613"/>
                    <a:ext cx="438150" cy="204787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</p:grpSp>
          </p:grp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AF0D1A5F-12CC-4048-B1B2-9AC7CDA4274E}"/>
                  </a:ext>
                </a:extLst>
              </p:cNvPr>
              <p:cNvSpPr/>
              <p:nvPr/>
            </p:nvSpPr>
            <p:spPr bwMode="auto">
              <a:xfrm>
                <a:off x="611187" y="2863246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C000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>
                <a:spAutoFit/>
              </a:bodyPr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83C1381F-5896-4346-A6C5-063989456A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73481" y="4351409"/>
              <a:ext cx="550037" cy="257369"/>
              <a:chOff x="457200" y="2520346"/>
              <a:chExt cx="1954212" cy="914400"/>
            </a:xfrm>
            <a:solidFill>
              <a:srgbClr val="FFC000"/>
            </a:solidFill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D4514517-DBFD-C840-8335-C3F1B892278D}"/>
                  </a:ext>
                </a:extLst>
              </p:cNvPr>
              <p:cNvGrpSpPr/>
              <p:nvPr/>
            </p:nvGrpSpPr>
            <p:grpSpPr>
              <a:xfrm>
                <a:off x="457200" y="2520346"/>
                <a:ext cx="1954212" cy="914400"/>
                <a:chOff x="457200" y="2520346"/>
                <a:chExt cx="1954212" cy="914400"/>
              </a:xfrm>
              <a:grpFill/>
            </p:grpSpPr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437D129A-6FB9-5142-ACEE-7FD0BD8C3D8A}"/>
                    </a:ext>
                  </a:extLst>
                </p:cNvPr>
                <p:cNvSpPr/>
                <p:nvPr/>
              </p:nvSpPr>
              <p:spPr bwMode="auto">
                <a:xfrm>
                  <a:off x="457200" y="2520346"/>
                  <a:ext cx="914400" cy="9144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FFC000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sx="1000" sy="1000" algn="ctr" rotWithShape="0">
                    <a:srgbClr val="000000"/>
                  </a:outerShdw>
                </a:effectLst>
              </p:spPr>
              <p:txBody>
                <a:bodyPr lIns="45720" rIns="45720" anchor="ctr">
                  <a:spAutoFit/>
                </a:bodyPr>
                <a:lstStyle/>
                <a:p>
                  <a:pPr eaLnBrk="1">
                    <a:defRPr/>
                  </a:pPr>
                  <a:endParaRPr lang="en-US">
                    <a:latin typeface="Arial" pitchFamily="17" charset="0"/>
                    <a:ea typeface="Arial" pitchFamily="17" charset="0"/>
                    <a:cs typeface="Arial" pitchFamily="17" charset="0"/>
                    <a:sym typeface="Arial" pitchFamily="17" charset="0"/>
                  </a:endParaRPr>
                </a:p>
              </p:txBody>
            </p: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D70A457E-AEC2-E548-9F32-F542C693BFA1}"/>
                    </a:ext>
                  </a:extLst>
                </p:cNvPr>
                <p:cNvGrpSpPr/>
                <p:nvPr/>
              </p:nvGrpSpPr>
              <p:grpSpPr>
                <a:xfrm>
                  <a:off x="1039812" y="2743200"/>
                  <a:ext cx="1371600" cy="463550"/>
                  <a:chOff x="1039812" y="2743200"/>
                  <a:chExt cx="1371600" cy="463550"/>
                </a:xfrm>
                <a:grpFill/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8A8C7DF3-ACB3-DA4C-8DCF-81F743E6F23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9812" y="2743200"/>
                    <a:ext cx="990600" cy="304800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70" name="Pentagon 169">
                    <a:extLst>
                      <a:ext uri="{FF2B5EF4-FFF2-40B4-BE49-F238E27FC236}">
                        <a16:creationId xmlns:a16="http://schemas.microsoft.com/office/drawing/2014/main" id="{92703E19-6961-0A4B-8FAF-52DD13C9A8A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30412" y="2743200"/>
                    <a:ext cx="381000" cy="304800"/>
                  </a:xfrm>
                  <a:prstGeom prst="homePlate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71" name="Merge 170">
                    <a:extLst>
                      <a:ext uri="{FF2B5EF4-FFF2-40B4-BE49-F238E27FC236}">
                        <a16:creationId xmlns:a16="http://schemas.microsoft.com/office/drawing/2014/main" id="{AAD963AC-1C17-1A4C-84A3-07B6E9BA8EE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4200" y="2995613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72" name="Merge 171">
                    <a:extLst>
                      <a:ext uri="{FF2B5EF4-FFF2-40B4-BE49-F238E27FC236}">
                        <a16:creationId xmlns:a16="http://schemas.microsoft.com/office/drawing/2014/main" id="{61C4A44C-B55C-0D46-92A3-FEF0EAC818A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39912" y="3048000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73" name="Merge 172">
                    <a:extLst>
                      <a:ext uri="{FF2B5EF4-FFF2-40B4-BE49-F238E27FC236}">
                        <a16:creationId xmlns:a16="http://schemas.microsoft.com/office/drawing/2014/main" id="{EC359053-2A13-0841-99FB-00E8E9C1D1C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1312" y="2995613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74" name="Merge 173">
                    <a:extLst>
                      <a:ext uri="{FF2B5EF4-FFF2-40B4-BE49-F238E27FC236}">
                        <a16:creationId xmlns:a16="http://schemas.microsoft.com/office/drawing/2014/main" id="{4461AC15-AEB6-BE4D-A7B8-09C67419F38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25562" y="2941591"/>
                    <a:ext cx="304800" cy="265159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8C8ABE3A-A50F-6042-B9CD-8345A8FA9F0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9812" y="2995613"/>
                    <a:ext cx="438150" cy="204787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</p:grpSp>
          </p:grp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064F2097-3E61-1D49-BFC3-6E8E43477353}"/>
                  </a:ext>
                </a:extLst>
              </p:cNvPr>
              <p:cNvSpPr/>
              <p:nvPr/>
            </p:nvSpPr>
            <p:spPr bwMode="auto">
              <a:xfrm>
                <a:off x="611187" y="2863246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C000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>
                <a:spAutoFit/>
              </a:bodyPr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5C53A09B-5593-124F-ADA8-98978332755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46053" y="4348226"/>
              <a:ext cx="550037" cy="257369"/>
              <a:chOff x="457200" y="2520346"/>
              <a:chExt cx="1954212" cy="914400"/>
            </a:xfrm>
            <a:solidFill>
              <a:srgbClr val="FFC000"/>
            </a:solidFill>
          </p:grpSpPr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A3AB42B6-E265-0C49-82C1-4365E1824F6B}"/>
                  </a:ext>
                </a:extLst>
              </p:cNvPr>
              <p:cNvGrpSpPr/>
              <p:nvPr/>
            </p:nvGrpSpPr>
            <p:grpSpPr>
              <a:xfrm>
                <a:off x="457200" y="2520346"/>
                <a:ext cx="1954212" cy="914400"/>
                <a:chOff x="457200" y="2520346"/>
                <a:chExt cx="1954212" cy="914400"/>
              </a:xfrm>
              <a:grpFill/>
            </p:grpSpPr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0CC5EB13-DF64-F445-94EF-A91E68B81C96}"/>
                    </a:ext>
                  </a:extLst>
                </p:cNvPr>
                <p:cNvSpPr/>
                <p:nvPr/>
              </p:nvSpPr>
              <p:spPr bwMode="auto">
                <a:xfrm>
                  <a:off x="457200" y="2520346"/>
                  <a:ext cx="914400" cy="9144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FFC000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sx="1000" sy="1000" algn="ctr" rotWithShape="0">
                    <a:srgbClr val="000000"/>
                  </a:outerShdw>
                </a:effectLst>
              </p:spPr>
              <p:txBody>
                <a:bodyPr lIns="45720" rIns="45720" anchor="ctr">
                  <a:spAutoFit/>
                </a:bodyPr>
                <a:lstStyle/>
                <a:p>
                  <a:pPr eaLnBrk="1">
                    <a:defRPr/>
                  </a:pPr>
                  <a:endParaRPr lang="en-US">
                    <a:latin typeface="Arial" pitchFamily="17" charset="0"/>
                    <a:ea typeface="Arial" pitchFamily="17" charset="0"/>
                    <a:cs typeface="Arial" pitchFamily="17" charset="0"/>
                    <a:sym typeface="Arial" pitchFamily="17" charset="0"/>
                  </a:endParaRPr>
                </a:p>
              </p:txBody>
            </p:sp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C4F3B683-23FF-B54D-AB72-6F0742A69B2D}"/>
                    </a:ext>
                  </a:extLst>
                </p:cNvPr>
                <p:cNvGrpSpPr/>
                <p:nvPr/>
              </p:nvGrpSpPr>
              <p:grpSpPr>
                <a:xfrm>
                  <a:off x="1039812" y="2743200"/>
                  <a:ext cx="1371600" cy="463550"/>
                  <a:chOff x="1039812" y="2743200"/>
                  <a:chExt cx="1371600" cy="463550"/>
                </a:xfrm>
                <a:grpFill/>
              </p:grpSpPr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819ED4A6-5386-2541-99BF-CC26DD9463E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9812" y="2743200"/>
                    <a:ext cx="990600" cy="304800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82" name="Pentagon 181">
                    <a:extLst>
                      <a:ext uri="{FF2B5EF4-FFF2-40B4-BE49-F238E27FC236}">
                        <a16:creationId xmlns:a16="http://schemas.microsoft.com/office/drawing/2014/main" id="{52F2A041-AAAE-034D-AC61-FCB51FDE187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30412" y="2743200"/>
                    <a:ext cx="381000" cy="304800"/>
                  </a:xfrm>
                  <a:prstGeom prst="homePlate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83" name="Merge 182">
                    <a:extLst>
                      <a:ext uri="{FF2B5EF4-FFF2-40B4-BE49-F238E27FC236}">
                        <a16:creationId xmlns:a16="http://schemas.microsoft.com/office/drawing/2014/main" id="{B8878F8E-9D10-9640-9CB7-6843DDA61E7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4200" y="2995613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84" name="Merge 183">
                    <a:extLst>
                      <a:ext uri="{FF2B5EF4-FFF2-40B4-BE49-F238E27FC236}">
                        <a16:creationId xmlns:a16="http://schemas.microsoft.com/office/drawing/2014/main" id="{0AE524FF-F547-C845-AA0A-9CEDDC4AD80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39912" y="3048000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85" name="Merge 184">
                    <a:extLst>
                      <a:ext uri="{FF2B5EF4-FFF2-40B4-BE49-F238E27FC236}">
                        <a16:creationId xmlns:a16="http://schemas.microsoft.com/office/drawing/2014/main" id="{999E3F74-01C0-9A4E-8CF8-04EC7A2DE7A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11312" y="2995613"/>
                    <a:ext cx="228600" cy="152400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86" name="Merge 185">
                    <a:extLst>
                      <a:ext uri="{FF2B5EF4-FFF2-40B4-BE49-F238E27FC236}">
                        <a16:creationId xmlns:a16="http://schemas.microsoft.com/office/drawing/2014/main" id="{A8ECC47D-D1D9-5C4D-A377-F65CA6A8A22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25562" y="2941591"/>
                    <a:ext cx="304800" cy="265159"/>
                  </a:xfrm>
                  <a:prstGeom prst="flowChartMerge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AF66CA1C-29B3-A346-9B58-BA74A6DA037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9812" y="2995613"/>
                    <a:ext cx="438150" cy="204787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</p:grpSp>
          </p:grp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1392B50E-6083-E843-9471-510E3E6C72EE}"/>
                  </a:ext>
                </a:extLst>
              </p:cNvPr>
              <p:cNvSpPr/>
              <p:nvPr/>
            </p:nvSpPr>
            <p:spPr bwMode="auto">
              <a:xfrm>
                <a:off x="611187" y="2863246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C000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>
                <a:spAutoFit/>
              </a:bodyPr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</p:grpSp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Algorithms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18481" y="1447800"/>
          <a:ext cx="8567739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7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5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5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 establishment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Authentication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r>
                        <a:rPr lang="en-US" dirty="0"/>
                        <a:t>RSA</a:t>
                      </a:r>
                      <a:r>
                        <a:rPr lang="en-US" baseline="0" dirty="0"/>
                        <a:t> Handshake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r>
                        <a:rPr lang="en-US" dirty="0"/>
                        <a:t>DH</a:t>
                      </a:r>
                      <a:r>
                        <a:rPr lang="en-US" baseline="0" dirty="0"/>
                        <a:t> Handshake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RSA / DSA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29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Session key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Client random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Server random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Pre-master secret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Cipher suite</a:t>
            </a:r>
          </a:p>
          <a:p>
            <a:pPr lvl="1"/>
            <a:r>
              <a:rPr lang="en-US" sz="2400" dirty="0"/>
              <a:t>key establishment (typically a </a:t>
            </a:r>
            <a:r>
              <a:rPr lang="en-US" sz="2400" dirty="0" err="1"/>
              <a:t>Diffie</a:t>
            </a:r>
            <a:r>
              <a:rPr lang="en-US" sz="2400" dirty="0"/>
              <a:t>-Hellman variant or RSA)</a:t>
            </a:r>
          </a:p>
          <a:p>
            <a:pPr lvl="1"/>
            <a:r>
              <a:rPr lang="en-US" sz="2400" dirty="0"/>
              <a:t>authentication (the certificate type)</a:t>
            </a:r>
          </a:p>
          <a:p>
            <a:pPr lvl="1"/>
            <a:r>
              <a:rPr lang="en-US" sz="2400" dirty="0"/>
              <a:t>confidentiality (a symmetric cipher)</a:t>
            </a:r>
          </a:p>
          <a:p>
            <a:pPr lvl="1"/>
            <a:r>
              <a:rPr lang="en-US" sz="2400" dirty="0"/>
              <a:t>integrity (a hash function)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64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AES128-SHA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RSA for key establishment (implied)</a:t>
            </a:r>
          </a:p>
          <a:p>
            <a:r>
              <a:rPr lang="en-US" sz="2400" dirty="0"/>
              <a:t>RSA for authentication (implied)</a:t>
            </a:r>
          </a:p>
          <a:p>
            <a:r>
              <a:rPr lang="en-US" sz="2400" dirty="0"/>
              <a:t>128-bit </a:t>
            </a:r>
            <a:r>
              <a:rPr lang="en-US" sz="2400" dirty="0">
                <a:hlinkClick r:id="rId2"/>
              </a:rPr>
              <a:t>Advanced Encryption Standard</a:t>
            </a:r>
            <a:r>
              <a:rPr lang="en-US" sz="2400" dirty="0"/>
              <a:t> in </a:t>
            </a:r>
            <a:r>
              <a:rPr lang="en-US" sz="2400" dirty="0">
                <a:hlinkClick r:id="rId3"/>
              </a:rPr>
              <a:t>Cipher Block Chaining (CBC) mode</a:t>
            </a:r>
            <a:r>
              <a:rPr lang="en-US" sz="2400" dirty="0"/>
              <a:t> for confidentiality</a:t>
            </a:r>
          </a:p>
          <a:p>
            <a:r>
              <a:rPr lang="en-US" sz="2400" dirty="0"/>
              <a:t>160-bit </a:t>
            </a:r>
            <a:r>
              <a:rPr lang="en-US" sz="2400" dirty="0">
                <a:hlinkClick r:id="rId4"/>
              </a:rPr>
              <a:t>Secure Hashing Algorithm (SHA)</a:t>
            </a:r>
            <a:r>
              <a:rPr lang="en-US" sz="2400" dirty="0"/>
              <a:t> for integrity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84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ECDHE-ECDSA-AES256-GCM-SHA384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Elliptic Curve </a:t>
            </a:r>
            <a:r>
              <a:rPr lang="en-US" dirty="0" err="1"/>
              <a:t>Diffie</a:t>
            </a:r>
            <a:r>
              <a:rPr lang="en-US" dirty="0"/>
              <a:t>-Hellman Ephemeral (</a:t>
            </a:r>
            <a:r>
              <a:rPr lang="en-US" dirty="0">
                <a:hlinkClick r:id="rId2"/>
              </a:rPr>
              <a:t>ECDHE</a:t>
            </a:r>
            <a:r>
              <a:rPr lang="en-US" dirty="0"/>
              <a:t>) key exchange for key establishment</a:t>
            </a:r>
          </a:p>
          <a:p>
            <a:r>
              <a:rPr lang="en-US" dirty="0"/>
              <a:t>Elliptic Curve Digital Signature Algorithms (</a:t>
            </a:r>
            <a:r>
              <a:rPr lang="en-US" dirty="0">
                <a:hlinkClick r:id="rId3"/>
              </a:rPr>
              <a:t>ECDSA</a:t>
            </a:r>
            <a:r>
              <a:rPr lang="en-US" dirty="0"/>
              <a:t>) for authentication</a:t>
            </a:r>
          </a:p>
          <a:p>
            <a:r>
              <a:rPr lang="en-US" dirty="0"/>
              <a:t>256-bit </a:t>
            </a:r>
            <a:r>
              <a:rPr lang="en-US" dirty="0">
                <a:hlinkClick r:id="rId4"/>
              </a:rPr>
              <a:t>Advanced Encryption Standard</a:t>
            </a:r>
            <a:r>
              <a:rPr lang="en-US" dirty="0"/>
              <a:t> in </a:t>
            </a:r>
            <a:r>
              <a:rPr lang="en-US" dirty="0">
                <a:hlinkClick r:id="rId5"/>
              </a:rPr>
              <a:t>Galois/Counter mode (GCM)</a:t>
            </a:r>
            <a:r>
              <a:rPr lang="en-US" dirty="0"/>
              <a:t> for confidentiality</a:t>
            </a:r>
          </a:p>
          <a:p>
            <a:r>
              <a:rPr lang="en-US" dirty="0"/>
              <a:t>384-bit </a:t>
            </a:r>
            <a:r>
              <a:rPr lang="en-US" dirty="0">
                <a:hlinkClick r:id="rId6"/>
              </a:rPr>
              <a:t>Secure Hashing Algorithm</a:t>
            </a:r>
            <a:r>
              <a:rPr lang="en-US" dirty="0"/>
              <a:t> for integrity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03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tps://blog.cloudflare.com/content/images/2014/Sep/ssl_handshake_rs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82" y="113184"/>
            <a:ext cx="8237537" cy="609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19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(DH)</a:t>
            </a:r>
          </a:p>
        </p:txBody>
      </p:sp>
      <p:pic>
        <p:nvPicPr>
          <p:cNvPr id="1026" name="Picture 2" descr="ile:Diffie-Hellman Key Exchange.sv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123" y="739776"/>
            <a:ext cx="3770866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093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tps://blog.cloudflare.com/content/images/2014/Sep/ssl_handshake_diffie_hellm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041" y="119364"/>
            <a:ext cx="8575760" cy="598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995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L_handshak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28601"/>
            <a:ext cx="5029200" cy="599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15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Crypto: Building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Primitives</a:t>
            </a:r>
          </a:p>
          <a:p>
            <a:r>
              <a:rPr lang="en-US" sz="2800" dirty="0"/>
              <a:t>Symmetric Encryption</a:t>
            </a:r>
          </a:p>
          <a:p>
            <a:r>
              <a:rPr lang="en-US" sz="2800" dirty="0"/>
              <a:t>Asymmetric Encryption</a:t>
            </a:r>
          </a:p>
          <a:p>
            <a:r>
              <a:rPr lang="en-US" sz="2800" dirty="0"/>
              <a:t>Hash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Protocols</a:t>
            </a:r>
          </a:p>
          <a:p>
            <a:r>
              <a:rPr lang="en-US" sz="2800" dirty="0"/>
              <a:t>Key Exchange</a:t>
            </a:r>
          </a:p>
          <a:p>
            <a:r>
              <a:rPr lang="en-US" sz="2800" dirty="0"/>
              <a:t>Send and receive message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5690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FF69C-0780-7940-B331-10BE65B4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v1.3 </a:t>
            </a:r>
            <a:r>
              <a:rPr lang="en-US" dirty="0" err="1"/>
              <a:t>ciphersuites</a:t>
            </a:r>
            <a:endParaRPr lang="ru-RU" dirty="0"/>
          </a:p>
        </p:txBody>
      </p:sp>
      <p:pic>
        <p:nvPicPr>
          <p:cNvPr id="1026" name="Picture 2" descr="negotiation">
            <a:extLst>
              <a:ext uri="{FF2B5EF4-FFF2-40B4-BE49-F238E27FC236}">
                <a16:creationId xmlns:a16="http://schemas.microsoft.com/office/drawing/2014/main" id="{EE039172-F892-364B-B8EC-65950D51CE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06" y="827087"/>
            <a:ext cx="71755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755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chain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3796" y="739775"/>
            <a:ext cx="6497108" cy="556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45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1820864" y="179230"/>
            <a:ext cx="8562975" cy="49244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ru-RU"/>
              <a:t>Public Key Infrastructure (PKI)</a:t>
            </a:r>
            <a:endParaRPr lang="ru-RU" altLang="ru-RU"/>
          </a:p>
        </p:txBody>
      </p:sp>
      <p:sp>
        <p:nvSpPr>
          <p:cNvPr id="32770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ru-RU" dirty="0"/>
          </a:p>
          <a:p>
            <a:r>
              <a:rPr lang="ru-RU" altLang="ru-RU" dirty="0"/>
              <a:t>Корневой УЦ (</a:t>
            </a:r>
            <a:r>
              <a:rPr lang="ru-RU" altLang="ru-RU" dirty="0" err="1"/>
              <a:t>Root</a:t>
            </a:r>
            <a:r>
              <a:rPr lang="ru-RU" altLang="ru-RU" dirty="0"/>
              <a:t> CA)</a:t>
            </a:r>
          </a:p>
          <a:p>
            <a:r>
              <a:rPr lang="ru-RU" altLang="ru-RU" dirty="0"/>
              <a:t>Подчиненные УЦ (</a:t>
            </a:r>
            <a:r>
              <a:rPr lang="ru-RU" altLang="ru-RU" dirty="0" err="1"/>
              <a:t>Intermediate</a:t>
            </a:r>
            <a:r>
              <a:rPr lang="ru-RU" altLang="ru-RU" dirty="0"/>
              <a:t> CA)</a:t>
            </a:r>
          </a:p>
          <a:p>
            <a:r>
              <a:rPr lang="ru-RU" altLang="ru-RU" dirty="0"/>
              <a:t>Защищенное хранилище закрытого ключа (HSM - </a:t>
            </a:r>
            <a:r>
              <a:rPr lang="ru-RU" altLang="ru-RU" dirty="0" err="1"/>
              <a:t>hardware</a:t>
            </a:r>
            <a:r>
              <a:rPr lang="ru-RU" altLang="ru-RU" dirty="0"/>
              <a:t> </a:t>
            </a:r>
            <a:r>
              <a:rPr lang="ru-RU" altLang="ru-RU" dirty="0" err="1"/>
              <a:t>security</a:t>
            </a:r>
            <a:r>
              <a:rPr lang="ru-RU" altLang="ru-RU" dirty="0"/>
              <a:t> </a:t>
            </a:r>
            <a:r>
              <a:rPr lang="ru-RU" altLang="ru-RU" dirty="0" err="1"/>
              <a:t>module</a:t>
            </a:r>
            <a:r>
              <a:rPr lang="ru-RU" altLang="ru-RU" dirty="0"/>
              <a:t>)</a:t>
            </a:r>
          </a:p>
          <a:p>
            <a:r>
              <a:rPr lang="ru-RU" altLang="ru-RU" dirty="0"/>
              <a:t>Набор политик и регламентов</a:t>
            </a:r>
            <a:r>
              <a:rPr lang="en-US" altLang="ru-RU" dirty="0"/>
              <a:t> (baseline, CA browser forum, NIST)</a:t>
            </a:r>
            <a:endParaRPr lang="ru-RU" altLang="ru-RU" dirty="0"/>
          </a:p>
          <a:p>
            <a:r>
              <a:rPr lang="ru-RU" altLang="ru-RU" dirty="0"/>
              <a:t>Каталог выданных сертификатов</a:t>
            </a:r>
          </a:p>
          <a:p>
            <a:r>
              <a:rPr lang="ru-RU" altLang="ru-RU" dirty="0"/>
              <a:t>Каталог отозванных сертификатов</a:t>
            </a:r>
            <a:endParaRPr lang="en-US" altLang="ru-RU" dirty="0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1820864" y="179230"/>
            <a:ext cx="8562975" cy="49244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ru-RU"/>
              <a:t>Certificate</a:t>
            </a:r>
            <a:endParaRPr lang="ru-RU" altLang="ru-RU"/>
          </a:p>
        </p:txBody>
      </p:sp>
      <p:sp>
        <p:nvSpPr>
          <p:cNvPr id="614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ru-RU" sz="2400" dirty="0"/>
          </a:p>
          <a:p>
            <a:r>
              <a:rPr lang="en-US" sz="2400" dirty="0"/>
              <a:t>An electronic document used to prove the ownership of a </a:t>
            </a:r>
            <a:r>
              <a:rPr lang="en-US" sz="2400" b="1" dirty="0"/>
              <a:t>public key</a:t>
            </a:r>
            <a:r>
              <a:rPr lang="en-US" sz="2400" dirty="0"/>
              <a:t>.</a:t>
            </a:r>
            <a:endParaRPr lang="en-US" altLang="ru-RU" sz="2400" dirty="0"/>
          </a:p>
          <a:p>
            <a:pPr>
              <a:buFont typeface="Arial" charset="0"/>
              <a:buNone/>
            </a:pPr>
            <a:endParaRPr lang="ru-RU" altLang="ru-RU" sz="2400" dirty="0"/>
          </a:p>
          <a:p>
            <a:pPr>
              <a:buFont typeface="Arial" charset="0"/>
              <a:buNone/>
            </a:pPr>
            <a:r>
              <a:rPr lang="en-US" altLang="ru-RU" sz="2400" dirty="0"/>
              <a:t>Used to</a:t>
            </a:r>
            <a:r>
              <a:rPr lang="ru-RU" altLang="ru-RU" sz="2400" dirty="0"/>
              <a:t>:		</a:t>
            </a:r>
            <a:endParaRPr lang="en-US" altLang="ru-RU" sz="2400" dirty="0"/>
          </a:p>
          <a:p>
            <a:r>
              <a:rPr lang="en-US" altLang="ru-RU" sz="2400" dirty="0"/>
              <a:t>Sign</a:t>
            </a:r>
          </a:p>
          <a:p>
            <a:r>
              <a:rPr lang="en-US" altLang="ru-RU" sz="2400" dirty="0"/>
              <a:t>Encrypt</a:t>
            </a:r>
          </a:p>
          <a:p>
            <a:r>
              <a:rPr lang="en-US" altLang="ru-RU" sz="2400" dirty="0"/>
              <a:t>Authenticate </a:t>
            </a:r>
            <a:r>
              <a:rPr lang="ru-RU" altLang="ru-RU" sz="2400" dirty="0"/>
              <a:t>(</a:t>
            </a:r>
            <a:r>
              <a:rPr lang="en-US" altLang="ru-RU" sz="2400" dirty="0"/>
              <a:t>server or client</a:t>
            </a:r>
            <a:r>
              <a:rPr lang="ru-RU" altLang="ru-RU" sz="2400" dirty="0"/>
              <a:t>)</a:t>
            </a:r>
            <a:endParaRPr lang="en-US" altLang="ru-RU" sz="2400" dirty="0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1820864" y="179230"/>
            <a:ext cx="8562975" cy="49244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ru-RU"/>
              <a:t>Certificate structure</a:t>
            </a:r>
            <a:endParaRPr lang="ru-RU" altLang="ru-RU"/>
          </a:p>
        </p:txBody>
      </p:sp>
      <p:sp>
        <p:nvSpPr>
          <p:cNvPr id="614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ru-RU" b="1" dirty="0"/>
              <a:t>X509</a:t>
            </a:r>
            <a:r>
              <a:rPr lang="en-US" altLang="ru-RU" dirty="0"/>
              <a:t> standard (</a:t>
            </a:r>
            <a:r>
              <a:rPr lang="en-US" altLang="ru-RU" dirty="0" err="1"/>
              <a:t>openssl</a:t>
            </a:r>
            <a:r>
              <a:rPr lang="en-US" altLang="ru-RU" dirty="0"/>
              <a:t> </a:t>
            </a:r>
            <a:r>
              <a:rPr lang="en-US" altLang="ru-RU" b="1" dirty="0"/>
              <a:t>x509</a:t>
            </a:r>
            <a:r>
              <a:rPr lang="en-US" altLang="ru-RU" dirty="0"/>
              <a:t> </a:t>
            </a:r>
            <a:r>
              <a:rPr lang="is-IS" altLang="ru-RU" dirty="0"/>
              <a:t>…)</a:t>
            </a:r>
            <a:endParaRPr lang="en-US" altLang="ru-RU" dirty="0"/>
          </a:p>
          <a:p>
            <a:pPr marL="0" indent="0"/>
            <a:endParaRPr lang="en-US" altLang="ru-RU" dirty="0"/>
          </a:p>
          <a:p>
            <a:r>
              <a:rPr lang="en-US" altLang="ru-RU" dirty="0"/>
              <a:t>Serial Number</a:t>
            </a:r>
          </a:p>
          <a:p>
            <a:r>
              <a:rPr lang="en-US" altLang="ru-RU" dirty="0"/>
              <a:t>Issuer</a:t>
            </a:r>
          </a:p>
          <a:p>
            <a:r>
              <a:rPr lang="en-US" altLang="ru-RU" dirty="0"/>
              <a:t>Validity (Not Before, Not After)</a:t>
            </a:r>
          </a:p>
          <a:p>
            <a:r>
              <a:rPr lang="en-US" altLang="ru-RU" dirty="0"/>
              <a:t>Subject</a:t>
            </a:r>
          </a:p>
          <a:p>
            <a:r>
              <a:rPr lang="en-US" altLang="ru-RU" dirty="0"/>
              <a:t>Subject Public Key Info (Algorithm, Key)</a:t>
            </a:r>
          </a:p>
          <a:p>
            <a:r>
              <a:rPr lang="en-US" altLang="ru-RU" dirty="0"/>
              <a:t>Extensions</a:t>
            </a:r>
          </a:p>
          <a:p>
            <a:r>
              <a:rPr lang="en-US" altLang="ru-RU" dirty="0"/>
              <a:t>Certificate Signature Algorithm</a:t>
            </a:r>
          </a:p>
          <a:p>
            <a:r>
              <a:rPr lang="en-US" altLang="ru-RU" dirty="0"/>
              <a:t>Certificate Signature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134" y="739776"/>
            <a:ext cx="5988844" cy="54734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3657600" y="2424590"/>
            <a:ext cx="2667000" cy="408623"/>
          </a:xfrm>
          <a:prstGeom prst="roundRect">
            <a:avLst/>
          </a:prstGeom>
          <a:noFill/>
          <a:ln w="25400" cap="flat" cmpd="sng" algn="ctr">
            <a:solidFill>
              <a:srgbClr val="D9223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262626"/>
              </a:solidFill>
              <a:latin typeface="Arial" pitchFamily="17" charset="0"/>
              <a:ea typeface="Arial" pitchFamily="17" charset="0"/>
              <a:cs typeface="Arial" pitchFamily="17" charset="0"/>
              <a:sym typeface="Arial" pitchFamily="17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657600" y="1984370"/>
            <a:ext cx="1295400" cy="408623"/>
          </a:xfrm>
          <a:prstGeom prst="roundRect">
            <a:avLst/>
          </a:prstGeom>
          <a:noFill/>
          <a:ln w="25400" cap="flat" cmpd="sng" algn="ctr">
            <a:solidFill>
              <a:srgbClr val="D9223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262626"/>
              </a:solidFill>
              <a:latin typeface="Arial" pitchFamily="17" charset="0"/>
              <a:ea typeface="Arial" pitchFamily="17" charset="0"/>
              <a:cs typeface="Arial" pitchFamily="17" charset="0"/>
              <a:sym typeface="Arial" pitchFamily="17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657600" y="2822569"/>
            <a:ext cx="1333500" cy="408623"/>
          </a:xfrm>
          <a:prstGeom prst="roundRect">
            <a:avLst/>
          </a:prstGeom>
          <a:noFill/>
          <a:ln w="25400" cap="flat" cmpd="sng" algn="ctr">
            <a:solidFill>
              <a:srgbClr val="D9223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262626"/>
              </a:solidFill>
              <a:latin typeface="Arial" pitchFamily="17" charset="0"/>
              <a:ea typeface="Arial" pitchFamily="17" charset="0"/>
              <a:cs typeface="Arial" pitchFamily="17" charset="0"/>
              <a:sym typeface="Arial" pitchFamily="17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657600" y="4177190"/>
            <a:ext cx="4191000" cy="408623"/>
          </a:xfrm>
          <a:prstGeom prst="roundRect">
            <a:avLst/>
          </a:prstGeom>
          <a:noFill/>
          <a:ln w="25400" cap="flat" cmpd="sng" algn="ctr">
            <a:solidFill>
              <a:srgbClr val="D9223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262626"/>
              </a:solidFill>
              <a:latin typeface="Arial" pitchFamily="17" charset="0"/>
              <a:ea typeface="Arial" pitchFamily="17" charset="0"/>
              <a:cs typeface="Arial" pitchFamily="17" charset="0"/>
              <a:sym typeface="Arial" pitchFamily="17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5683583"/>
            <a:ext cx="5438378" cy="408623"/>
          </a:xfrm>
          <a:prstGeom prst="roundRect">
            <a:avLst/>
          </a:prstGeom>
          <a:noFill/>
          <a:ln w="25400" cap="flat" cmpd="sng" algn="ctr">
            <a:solidFill>
              <a:srgbClr val="D9223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262626"/>
              </a:solidFill>
              <a:latin typeface="Arial" pitchFamily="17" charset="0"/>
              <a:ea typeface="Arial" pitchFamily="17" charset="0"/>
              <a:cs typeface="Arial" pitchFamily="17" charset="0"/>
              <a:sym typeface="Arial" pitchFamily="1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5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1820864" y="179230"/>
            <a:ext cx="8562975" cy="49244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ru-RU"/>
              <a:t>Issuing</a:t>
            </a:r>
            <a:endParaRPr lang="ru-RU" altLang="ru-RU"/>
          </a:p>
        </p:txBody>
      </p:sp>
      <p:sp useBgFill="1">
        <p:nvSpPr>
          <p:cNvPr id="6147" name="Content Placeholder 7"/>
          <p:cNvSpPr>
            <a:spLocks noGrp="1"/>
          </p:cNvSpPr>
          <p:nvPr>
            <p:ph idx="1"/>
          </p:nvPr>
        </p:nvSpPr>
        <p:spPr>
          <a:xfrm>
            <a:off x="1776414" y="687389"/>
            <a:ext cx="8567737" cy="5661025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</a:pPr>
            <a:endParaRPr lang="en-US" altLang="ru-RU" sz="2400" dirty="0"/>
          </a:p>
          <a:p>
            <a:pPr marL="457200" indent="-457200">
              <a:buFont typeface="Arial" charset="0"/>
              <a:buAutoNum type="arabicPeriod"/>
            </a:pPr>
            <a:r>
              <a:rPr lang="en-US" altLang="ru-RU" sz="2400" dirty="0"/>
              <a:t>Generate Private and Public Keys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altLang="ru-RU" sz="2400" dirty="0"/>
              <a:t>Create CSR (Certificate Signing Request)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altLang="ru-RU" sz="2400" dirty="0"/>
              <a:t>Send CSR to CA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altLang="ru-RU" sz="2400" dirty="0"/>
              <a:t>CA signs CSR and returns Certificate</a:t>
            </a:r>
          </a:p>
          <a:p>
            <a:pPr marL="457200" indent="-457200"/>
            <a:endParaRPr lang="en-US" altLang="ru-RU" sz="2400" dirty="0"/>
          </a:p>
          <a:p>
            <a:pPr marL="457200" indent="-457200"/>
            <a:endParaRPr lang="en-US" altLang="ru-RU" sz="2400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31831B2-4E0D-AD40-AA0C-D806664D22D8}"/>
              </a:ext>
            </a:extLst>
          </p:cNvPr>
          <p:cNvGrpSpPr/>
          <p:nvPr/>
        </p:nvGrpSpPr>
        <p:grpSpPr>
          <a:xfrm>
            <a:off x="2176461" y="3517901"/>
            <a:ext cx="8239125" cy="2376488"/>
            <a:chOff x="369888" y="2514600"/>
            <a:chExt cx="8239125" cy="2376488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EA01283D-95A4-0743-986C-5DFCDB33D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7675" y="2968625"/>
              <a:ext cx="1811338" cy="15382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D92231"/>
              </a:solidFill>
              <a:bevel/>
              <a:headEnd/>
              <a:tailEnd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  <p:txBody>
            <a:bodyPr lIns="45720" rIns="45720"/>
            <a:lstStyle/>
            <a:p>
              <a:pPr algn="ctr" eaLnBrk="1">
                <a:defRPr/>
              </a:pPr>
              <a:r>
                <a:rPr lang="en-US" dirty="0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rPr>
                <a:t>Certificate</a:t>
              </a:r>
            </a:p>
            <a:p>
              <a:pPr algn="ctr" eaLnBrk="1">
                <a:defRPr/>
              </a:pPr>
              <a:r>
                <a:rPr lang="en-US" dirty="0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rPr>
                <a:t>Authority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808C548-901F-6E43-A4E3-3DF0D25150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73950" y="3799476"/>
              <a:ext cx="694035" cy="381000"/>
              <a:chOff x="1295400" y="2362200"/>
              <a:chExt cx="2220912" cy="1219200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13" name="Donut 22">
                <a:extLst>
                  <a:ext uri="{FF2B5EF4-FFF2-40B4-BE49-F238E27FC236}">
                    <a16:creationId xmlns:a16="http://schemas.microsoft.com/office/drawing/2014/main" id="{F20211C0-0562-5945-B2B9-82F776CEE09D}"/>
                  </a:ext>
                </a:extLst>
              </p:cNvPr>
              <p:cNvSpPr/>
              <p:nvPr/>
            </p:nvSpPr>
            <p:spPr bwMode="auto">
              <a:xfrm>
                <a:off x="1295400" y="2362200"/>
                <a:ext cx="1219200" cy="1219200"/>
              </a:xfrm>
              <a:prstGeom prst="donut">
                <a:avLst/>
              </a:prstGeom>
              <a:grpFill/>
              <a:ln w="254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/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2344EFF-9642-D34A-AD5F-A17C18E7A323}"/>
                  </a:ext>
                </a:extLst>
              </p:cNvPr>
              <p:cNvSpPr/>
              <p:nvPr/>
            </p:nvSpPr>
            <p:spPr bwMode="auto">
              <a:xfrm>
                <a:off x="2362200" y="2743200"/>
                <a:ext cx="1154112" cy="4572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>
                <a:spAutoFit/>
              </a:bodyPr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D17321F1-0DC2-7345-AD45-AE7B146C8C3A}"/>
                  </a:ext>
                </a:extLst>
              </p:cNvPr>
              <p:cNvSpPr/>
              <p:nvPr/>
            </p:nvSpPr>
            <p:spPr bwMode="auto">
              <a:xfrm>
                <a:off x="3189100" y="3043237"/>
                <a:ext cx="327212" cy="4191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>
                <a:spAutoFit/>
              </a:bodyPr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90232F5-816F-EF48-819C-9C9717DB2F82}"/>
                  </a:ext>
                </a:extLst>
              </p:cNvPr>
              <p:cNvSpPr/>
              <p:nvPr/>
            </p:nvSpPr>
            <p:spPr bwMode="auto">
              <a:xfrm>
                <a:off x="2688244" y="3043237"/>
                <a:ext cx="327212" cy="4191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>
                <a:spAutoFit/>
              </a:bodyPr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</p:grp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60A70B31-B338-1140-A8AB-DC88B1F799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30363" y="3228975"/>
              <a:ext cx="2106612" cy="7938"/>
            </a:xfrm>
            <a:prstGeom prst="straightConnector1">
              <a:avLst/>
            </a:prstGeom>
            <a:noFill/>
            <a:ln w="50800">
              <a:solidFill>
                <a:srgbClr val="D92231"/>
              </a:solidFill>
              <a:bevel/>
              <a:headEnd/>
              <a:tailEnd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ADA92749-BA25-FF41-B4EB-DBD92C1A63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656138" y="4184650"/>
              <a:ext cx="2100262" cy="9525"/>
            </a:xfrm>
            <a:prstGeom prst="straightConnector1">
              <a:avLst/>
            </a:prstGeom>
            <a:noFill/>
            <a:ln w="50800">
              <a:solidFill>
                <a:srgbClr val="D92231"/>
              </a:solidFill>
              <a:bevel/>
              <a:headEnd/>
              <a:tailEnd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</p:cxnSp>
        <p:grpSp>
          <p:nvGrpSpPr>
            <p:cNvPr id="68" name="Group 80">
              <a:extLst>
                <a:ext uri="{FF2B5EF4-FFF2-40B4-BE49-F238E27FC236}">
                  <a16:creationId xmlns:a16="http://schemas.microsoft.com/office/drawing/2014/main" id="{B1AAC856-A656-2847-9164-FC1728706F8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69888" y="2849563"/>
              <a:ext cx="1216025" cy="1901825"/>
              <a:chOff x="610324" y="2039183"/>
              <a:chExt cx="2361476" cy="3691664"/>
            </a:xfrm>
          </p:grpSpPr>
          <p:sp>
            <p:nvSpPr>
              <p:cNvPr id="107" name="Round Same Side Corner Rectangle 81">
                <a:extLst>
                  <a:ext uri="{FF2B5EF4-FFF2-40B4-BE49-F238E27FC236}">
                    <a16:creationId xmlns:a16="http://schemas.microsoft.com/office/drawing/2014/main" id="{9158AFF5-D5D5-6D42-B721-5FA5EEB64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324" y="2039183"/>
                <a:ext cx="2361476" cy="3691664"/>
              </a:xfrm>
              <a:custGeom>
                <a:avLst/>
                <a:gdLst>
                  <a:gd name="T0" fmla="*/ 393587 w 2361476"/>
                  <a:gd name="T1" fmla="*/ 0 h 3691664"/>
                  <a:gd name="T2" fmla="*/ 1967889 w 2361476"/>
                  <a:gd name="T3" fmla="*/ 0 h 3691664"/>
                  <a:gd name="T4" fmla="*/ 2361476 w 2361476"/>
                  <a:gd name="T5" fmla="*/ 393587 h 3691664"/>
                  <a:gd name="T6" fmla="*/ 2361476 w 2361476"/>
                  <a:gd name="T7" fmla="*/ 3691664 h 3691664"/>
                  <a:gd name="T8" fmla="*/ 2361476 w 2361476"/>
                  <a:gd name="T9" fmla="*/ 3691664 h 3691664"/>
                  <a:gd name="T10" fmla="*/ 0 w 2361476"/>
                  <a:gd name="T11" fmla="*/ 3691664 h 3691664"/>
                  <a:gd name="T12" fmla="*/ 0 w 2361476"/>
                  <a:gd name="T13" fmla="*/ 3691664 h 3691664"/>
                  <a:gd name="T14" fmla="*/ 0 w 2361476"/>
                  <a:gd name="T15" fmla="*/ 393587 h 3691664"/>
                  <a:gd name="T16" fmla="*/ 393587 w 2361476"/>
                  <a:gd name="T17" fmla="*/ 0 h 36916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61476" h="3691664">
                    <a:moveTo>
                      <a:pt x="393587" y="0"/>
                    </a:moveTo>
                    <a:lnTo>
                      <a:pt x="1967889" y="0"/>
                    </a:lnTo>
                    <a:cubicBezTo>
                      <a:pt x="2185261" y="0"/>
                      <a:pt x="2361476" y="176215"/>
                      <a:pt x="2361476" y="393587"/>
                    </a:cubicBezTo>
                    <a:lnTo>
                      <a:pt x="2361476" y="3691664"/>
                    </a:lnTo>
                    <a:lnTo>
                      <a:pt x="0" y="3691664"/>
                    </a:lnTo>
                    <a:lnTo>
                      <a:pt x="0" y="393587"/>
                    </a:lnTo>
                    <a:cubicBezTo>
                      <a:pt x="0" y="176215"/>
                      <a:pt x="176215" y="0"/>
                      <a:pt x="393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 cmpd="sng">
                <a:solidFill>
                  <a:srgbClr val="D92231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lIns="45720" rIns="45720" anchor="ctr"/>
              <a:lstStyle/>
              <a:p>
                <a:endParaRPr lang="en-US"/>
              </a:p>
            </p:txBody>
          </p:sp>
          <p:sp>
            <p:nvSpPr>
              <p:cNvPr id="108" name="Rectangle 82">
                <a:extLst>
                  <a:ext uri="{FF2B5EF4-FFF2-40B4-BE49-F238E27FC236}">
                    <a16:creationId xmlns:a16="http://schemas.microsoft.com/office/drawing/2014/main" id="{4FB2954B-DA0E-2143-B7E7-AB127E8F9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0097" y="2396594"/>
                <a:ext cx="1761931" cy="33560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D92231"/>
                </a:solidFill>
                <a:bevel/>
                <a:headEnd/>
                <a:tailEnd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lIns="45720" rIns="45720" anchor="ctr">
                <a:spAutoFit/>
              </a:bodyPr>
              <a:lstStyle>
                <a:lvl1pPr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/>
                <a:endParaRPr lang="en-US" altLang="en-US"/>
              </a:p>
            </p:txBody>
          </p:sp>
          <p:sp>
            <p:nvSpPr>
              <p:cNvPr id="109" name="Rectangle 83">
                <a:extLst>
                  <a:ext uri="{FF2B5EF4-FFF2-40B4-BE49-F238E27FC236}">
                    <a16:creationId xmlns:a16="http://schemas.microsoft.com/office/drawing/2014/main" id="{A30A1BFC-6BA3-C043-B27D-E176F6C11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689" y="2921809"/>
                <a:ext cx="1761931" cy="33560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D92231"/>
                </a:solidFill>
                <a:bevel/>
                <a:headEnd/>
                <a:tailEnd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lIns="45720" rIns="45720" anchor="ctr">
                <a:spAutoFit/>
              </a:bodyPr>
              <a:lstStyle>
                <a:lvl1pPr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/>
                <a:endParaRPr lang="en-US" altLang="en-US"/>
              </a:p>
            </p:txBody>
          </p:sp>
          <p:sp>
            <p:nvSpPr>
              <p:cNvPr id="110" name="Rectangle 84">
                <a:extLst>
                  <a:ext uri="{FF2B5EF4-FFF2-40B4-BE49-F238E27FC236}">
                    <a16:creationId xmlns:a16="http://schemas.microsoft.com/office/drawing/2014/main" id="{88614840-4D1A-C042-8D7D-C8BB6643F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0097" y="3453270"/>
                <a:ext cx="1761931" cy="33560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D92231"/>
                </a:solidFill>
                <a:bevel/>
                <a:headEnd/>
                <a:tailEnd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lIns="45720" rIns="45720" anchor="ctr">
                <a:spAutoFit/>
              </a:bodyPr>
              <a:lstStyle>
                <a:lvl1pPr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/>
                <a:endParaRPr lang="en-US" altLang="en-US"/>
              </a:p>
            </p:txBody>
          </p:sp>
          <p:sp>
            <p:nvSpPr>
              <p:cNvPr id="111" name="Rectangle 85">
                <a:extLst>
                  <a:ext uri="{FF2B5EF4-FFF2-40B4-BE49-F238E27FC236}">
                    <a16:creationId xmlns:a16="http://schemas.microsoft.com/office/drawing/2014/main" id="{0DBC9431-E3FC-C647-9512-1EA17467D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689" y="3990722"/>
                <a:ext cx="1761931" cy="33560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D92231"/>
                </a:solidFill>
                <a:bevel/>
                <a:headEnd/>
                <a:tailEnd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lIns="45720" rIns="45720" anchor="ctr">
                <a:spAutoFit/>
              </a:bodyPr>
              <a:lstStyle>
                <a:lvl1pPr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/>
                <a:endParaRPr lang="en-US" altLang="en-US"/>
              </a:p>
            </p:txBody>
          </p:sp>
          <p:sp>
            <p:nvSpPr>
              <p:cNvPr id="112" name="Oval 86">
                <a:extLst>
                  <a:ext uri="{FF2B5EF4-FFF2-40B4-BE49-F238E27FC236}">
                    <a16:creationId xmlns:a16="http://schemas.microsoft.com/office/drawing/2014/main" id="{4A6C5B3B-E416-AF4D-A669-AC96D4356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900" y="4640128"/>
                <a:ext cx="419507" cy="419507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D92231"/>
                </a:solidFill>
                <a:bevel/>
                <a:headEnd/>
                <a:tailEnd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lIns="45720" rIns="45720" anchor="ctr">
                <a:spAutoFit/>
              </a:bodyPr>
              <a:lstStyle>
                <a:lvl1pPr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/>
                <a:endParaRPr lang="en-US" altLang="en-US"/>
              </a:p>
            </p:txBody>
          </p:sp>
        </p:grpSp>
        <p:grpSp>
          <p:nvGrpSpPr>
            <p:cNvPr id="69" name="Group 5">
              <a:extLst>
                <a:ext uri="{FF2B5EF4-FFF2-40B4-BE49-F238E27FC236}">
                  <a16:creationId xmlns:a16="http://schemas.microsoft.com/office/drawing/2014/main" id="{6A18E0ED-09B7-7647-A4F7-3DE24BB9215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27038" y="4092575"/>
              <a:ext cx="693737" cy="381000"/>
              <a:chOff x="1295400" y="2362200"/>
              <a:chExt cx="2220912" cy="1219200"/>
            </a:xfrm>
          </p:grpSpPr>
          <p:sp>
            <p:nvSpPr>
              <p:cNvPr id="103" name="Donut 1">
                <a:extLst>
                  <a:ext uri="{FF2B5EF4-FFF2-40B4-BE49-F238E27FC236}">
                    <a16:creationId xmlns:a16="http://schemas.microsoft.com/office/drawing/2014/main" id="{F16DE6B0-2F67-F346-A353-9CAFB5348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400" y="2362200"/>
                <a:ext cx="1219200" cy="1219200"/>
              </a:xfrm>
              <a:custGeom>
                <a:avLst/>
                <a:gdLst>
                  <a:gd name="T0" fmla="*/ 0 w 1219200"/>
                  <a:gd name="T1" fmla="*/ 609600 h 1219200"/>
                  <a:gd name="T2" fmla="*/ 609600 w 1219200"/>
                  <a:gd name="T3" fmla="*/ 0 h 1219200"/>
                  <a:gd name="T4" fmla="*/ 1219200 w 1219200"/>
                  <a:gd name="T5" fmla="*/ 609600 h 1219200"/>
                  <a:gd name="T6" fmla="*/ 609600 w 1219200"/>
                  <a:gd name="T7" fmla="*/ 1219200 h 1219200"/>
                  <a:gd name="T8" fmla="*/ 0 w 1219200"/>
                  <a:gd name="T9" fmla="*/ 609600 h 1219200"/>
                  <a:gd name="T10" fmla="*/ 304800 w 1219200"/>
                  <a:gd name="T11" fmla="*/ 609600 h 1219200"/>
                  <a:gd name="T12" fmla="*/ 609600 w 1219200"/>
                  <a:gd name="T13" fmla="*/ 914400 h 1219200"/>
                  <a:gd name="T14" fmla="*/ 914400 w 1219200"/>
                  <a:gd name="T15" fmla="*/ 609600 h 1219200"/>
                  <a:gd name="T16" fmla="*/ 609600 w 1219200"/>
                  <a:gd name="T17" fmla="*/ 304800 h 1219200"/>
                  <a:gd name="T18" fmla="*/ 304800 w 1219200"/>
                  <a:gd name="T19" fmla="*/ 609600 h 12192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19200" h="1219200">
                    <a:moveTo>
                      <a:pt x="0" y="609600"/>
                    </a:moveTo>
                    <a:cubicBezTo>
                      <a:pt x="0" y="272927"/>
                      <a:pt x="272927" y="0"/>
                      <a:pt x="609600" y="0"/>
                    </a:cubicBezTo>
                    <a:cubicBezTo>
                      <a:pt x="946273" y="0"/>
                      <a:pt x="1219200" y="272927"/>
                      <a:pt x="1219200" y="609600"/>
                    </a:cubicBezTo>
                    <a:cubicBezTo>
                      <a:pt x="1219200" y="946273"/>
                      <a:pt x="946273" y="1219200"/>
                      <a:pt x="609600" y="1219200"/>
                    </a:cubicBezTo>
                    <a:cubicBezTo>
                      <a:pt x="272927" y="1219200"/>
                      <a:pt x="0" y="946273"/>
                      <a:pt x="0" y="609600"/>
                    </a:cubicBezTo>
                    <a:close/>
                    <a:moveTo>
                      <a:pt x="304800" y="609600"/>
                    </a:moveTo>
                    <a:cubicBezTo>
                      <a:pt x="304800" y="777936"/>
                      <a:pt x="441264" y="914400"/>
                      <a:pt x="609600" y="914400"/>
                    </a:cubicBezTo>
                    <a:cubicBezTo>
                      <a:pt x="777936" y="914400"/>
                      <a:pt x="914400" y="777936"/>
                      <a:pt x="914400" y="609600"/>
                    </a:cubicBezTo>
                    <a:cubicBezTo>
                      <a:pt x="914400" y="441264"/>
                      <a:pt x="777936" y="304800"/>
                      <a:pt x="609600" y="304800"/>
                    </a:cubicBezTo>
                    <a:cubicBezTo>
                      <a:pt x="441264" y="304800"/>
                      <a:pt x="304800" y="441264"/>
                      <a:pt x="304800" y="609600"/>
                    </a:cubicBezTo>
                    <a:close/>
                  </a:path>
                </a:pathLst>
              </a:custGeom>
              <a:solidFill>
                <a:srgbClr val="00B050"/>
              </a:solidFill>
              <a:ln w="25400" cap="flat" cmpd="sng">
                <a:solidFill>
                  <a:srgbClr val="00B050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lIns="45720" rIns="45720" anchor="ctr"/>
              <a:lstStyle/>
              <a:p>
                <a:endParaRPr lang="en-US"/>
              </a:p>
            </p:txBody>
          </p:sp>
          <p:sp>
            <p:nvSpPr>
              <p:cNvPr id="104" name="Rectangle 2">
                <a:extLst>
                  <a:ext uri="{FF2B5EF4-FFF2-40B4-BE49-F238E27FC236}">
                    <a16:creationId xmlns:a16="http://schemas.microsoft.com/office/drawing/2014/main" id="{4F902B40-226C-AE44-A90F-2720045D5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2200" y="2743200"/>
                <a:ext cx="1154112" cy="457200"/>
              </a:xfrm>
              <a:prstGeom prst="rect">
                <a:avLst/>
              </a:prstGeom>
              <a:solidFill>
                <a:srgbClr val="00B050"/>
              </a:solidFill>
              <a:ln w="25400">
                <a:solidFill>
                  <a:srgbClr val="00B050"/>
                </a:solidFill>
                <a:bevel/>
                <a:headEnd/>
                <a:tailEnd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lIns="45720" rIns="45720" anchor="ctr">
                <a:spAutoFit/>
              </a:bodyPr>
              <a:lstStyle>
                <a:lvl1pPr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/>
                <a:endParaRPr lang="en-US" altLang="en-US"/>
              </a:p>
            </p:txBody>
          </p:sp>
          <p:sp>
            <p:nvSpPr>
              <p:cNvPr id="105" name="Rectangle 3">
                <a:extLst>
                  <a:ext uri="{FF2B5EF4-FFF2-40B4-BE49-F238E27FC236}">
                    <a16:creationId xmlns:a16="http://schemas.microsoft.com/office/drawing/2014/main" id="{B5F3FEFB-1444-BE48-8737-19EDD0589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100" y="3043237"/>
                <a:ext cx="327212" cy="419100"/>
              </a:xfrm>
              <a:prstGeom prst="rect">
                <a:avLst/>
              </a:prstGeom>
              <a:solidFill>
                <a:srgbClr val="00B050"/>
              </a:solidFill>
              <a:ln w="25400">
                <a:solidFill>
                  <a:srgbClr val="00B050"/>
                </a:solidFill>
                <a:bevel/>
                <a:headEnd/>
                <a:tailEnd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lIns="45720" rIns="45720" anchor="ctr">
                <a:spAutoFit/>
              </a:bodyPr>
              <a:lstStyle>
                <a:lvl1pPr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/>
                <a:endParaRPr lang="en-US" altLang="en-US"/>
              </a:p>
            </p:txBody>
          </p:sp>
          <p:sp>
            <p:nvSpPr>
              <p:cNvPr id="106" name="Rectangle 8">
                <a:extLst>
                  <a:ext uri="{FF2B5EF4-FFF2-40B4-BE49-F238E27FC236}">
                    <a16:creationId xmlns:a16="http://schemas.microsoft.com/office/drawing/2014/main" id="{83140CE3-8BCE-A445-B3B7-F5B06F880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244" y="3043237"/>
                <a:ext cx="327212" cy="419100"/>
              </a:xfrm>
              <a:prstGeom prst="rect">
                <a:avLst/>
              </a:prstGeom>
              <a:solidFill>
                <a:srgbClr val="00B050"/>
              </a:solidFill>
              <a:ln w="25400">
                <a:solidFill>
                  <a:srgbClr val="00B050"/>
                </a:solidFill>
                <a:bevel/>
                <a:headEnd/>
                <a:tailEnd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lIns="45720" rIns="45720" anchor="ctr">
                <a:spAutoFit/>
              </a:bodyPr>
              <a:lstStyle>
                <a:lvl1pPr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/>
                <a:endParaRPr lang="en-US" altLang="en-US"/>
              </a:p>
            </p:txBody>
          </p:sp>
        </p:grpSp>
        <p:grpSp>
          <p:nvGrpSpPr>
            <p:cNvPr id="70" name="Group 7">
              <a:extLst>
                <a:ext uri="{FF2B5EF4-FFF2-40B4-BE49-F238E27FC236}">
                  <a16:creationId xmlns:a16="http://schemas.microsoft.com/office/drawing/2014/main" id="{AB027CFC-0AB1-4245-B139-320757B7B6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2963" y="4294188"/>
              <a:ext cx="693737" cy="381000"/>
              <a:chOff x="762000" y="4332287"/>
              <a:chExt cx="694035" cy="381000"/>
            </a:xfrm>
          </p:grpSpPr>
          <p:sp>
            <p:nvSpPr>
              <p:cNvPr id="100" name="Donut 11">
                <a:extLst>
                  <a:ext uri="{FF2B5EF4-FFF2-40B4-BE49-F238E27FC236}">
                    <a16:creationId xmlns:a16="http://schemas.microsoft.com/office/drawing/2014/main" id="{BF36F678-D654-624E-8964-E45B6856D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00" y="4332287"/>
                <a:ext cx="381000" cy="381000"/>
              </a:xfrm>
              <a:custGeom>
                <a:avLst/>
                <a:gdLst>
                  <a:gd name="T0" fmla="*/ 0 w 381000"/>
                  <a:gd name="T1" fmla="*/ 190500 h 381000"/>
                  <a:gd name="T2" fmla="*/ 190500 w 381000"/>
                  <a:gd name="T3" fmla="*/ 0 h 381000"/>
                  <a:gd name="T4" fmla="*/ 381000 w 381000"/>
                  <a:gd name="T5" fmla="*/ 190500 h 381000"/>
                  <a:gd name="T6" fmla="*/ 190500 w 381000"/>
                  <a:gd name="T7" fmla="*/ 381000 h 381000"/>
                  <a:gd name="T8" fmla="*/ 0 w 381000"/>
                  <a:gd name="T9" fmla="*/ 190500 h 381000"/>
                  <a:gd name="T10" fmla="*/ 95250 w 381000"/>
                  <a:gd name="T11" fmla="*/ 190500 h 381000"/>
                  <a:gd name="T12" fmla="*/ 190500 w 381000"/>
                  <a:gd name="T13" fmla="*/ 285750 h 381000"/>
                  <a:gd name="T14" fmla="*/ 285750 w 381000"/>
                  <a:gd name="T15" fmla="*/ 190500 h 381000"/>
                  <a:gd name="T16" fmla="*/ 190500 w 381000"/>
                  <a:gd name="T17" fmla="*/ 95250 h 381000"/>
                  <a:gd name="T18" fmla="*/ 95250 w 381000"/>
                  <a:gd name="T19" fmla="*/ 190500 h 381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1000" h="381000">
                    <a:moveTo>
                      <a:pt x="0" y="190500"/>
                    </a:moveTo>
                    <a:cubicBezTo>
                      <a:pt x="0" y="85290"/>
                      <a:pt x="85290" y="0"/>
                      <a:pt x="190500" y="0"/>
                    </a:cubicBezTo>
                    <a:cubicBezTo>
                      <a:pt x="295710" y="0"/>
                      <a:pt x="381000" y="85290"/>
                      <a:pt x="381000" y="190500"/>
                    </a:cubicBezTo>
                    <a:cubicBezTo>
                      <a:pt x="381000" y="295710"/>
                      <a:pt x="295710" y="381000"/>
                      <a:pt x="190500" y="381000"/>
                    </a:cubicBezTo>
                    <a:cubicBezTo>
                      <a:pt x="85290" y="381000"/>
                      <a:pt x="0" y="295710"/>
                      <a:pt x="0" y="190500"/>
                    </a:cubicBezTo>
                    <a:close/>
                    <a:moveTo>
                      <a:pt x="95250" y="190500"/>
                    </a:moveTo>
                    <a:cubicBezTo>
                      <a:pt x="95250" y="243105"/>
                      <a:pt x="137895" y="285750"/>
                      <a:pt x="190500" y="285750"/>
                    </a:cubicBezTo>
                    <a:cubicBezTo>
                      <a:pt x="243105" y="285750"/>
                      <a:pt x="285750" y="243105"/>
                      <a:pt x="285750" y="190500"/>
                    </a:cubicBezTo>
                    <a:cubicBezTo>
                      <a:pt x="285750" y="137895"/>
                      <a:pt x="243105" y="95250"/>
                      <a:pt x="190500" y="95250"/>
                    </a:cubicBezTo>
                    <a:cubicBezTo>
                      <a:pt x="137895" y="95250"/>
                      <a:pt x="95250" y="137895"/>
                      <a:pt x="95250" y="190500"/>
                    </a:cubicBezTo>
                    <a:close/>
                  </a:path>
                </a:pathLst>
              </a:custGeom>
              <a:solidFill>
                <a:srgbClr val="FFC000"/>
              </a:solidFill>
              <a:ln w="25400" cap="flat" cmpd="sng">
                <a:solidFill>
                  <a:srgbClr val="FFC000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lIns="45720" rIns="45720" anchor="ctr"/>
              <a:lstStyle/>
              <a:p>
                <a:endParaRPr lang="en-US"/>
              </a:p>
            </p:txBody>
          </p:sp>
          <p:sp>
            <p:nvSpPr>
              <p:cNvPr id="101" name="Rectangle 12">
                <a:extLst>
                  <a:ext uri="{FF2B5EF4-FFF2-40B4-BE49-F238E27FC236}">
                    <a16:creationId xmlns:a16="http://schemas.microsoft.com/office/drawing/2014/main" id="{786D5D10-17B9-FE4D-B9E5-8D4F33407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375" y="4451350"/>
                <a:ext cx="360660" cy="142875"/>
              </a:xfrm>
              <a:prstGeom prst="rect">
                <a:avLst/>
              </a:prstGeom>
              <a:solidFill>
                <a:srgbClr val="FFC000"/>
              </a:solidFill>
              <a:ln w="25400">
                <a:solidFill>
                  <a:srgbClr val="FFC000"/>
                </a:solidFill>
                <a:bevel/>
                <a:headEnd/>
                <a:tailEnd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lIns="45720" rIns="45720" anchor="ctr">
                <a:spAutoFit/>
              </a:bodyPr>
              <a:lstStyle>
                <a:lvl1pPr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/>
                <a:endParaRPr lang="en-US" altLang="en-US"/>
              </a:p>
            </p:txBody>
          </p:sp>
          <p:sp>
            <p:nvSpPr>
              <p:cNvPr id="102" name="Rectangle 13">
                <a:extLst>
                  <a:ext uri="{FF2B5EF4-FFF2-40B4-BE49-F238E27FC236}">
                    <a16:creationId xmlns:a16="http://schemas.microsoft.com/office/drawing/2014/main" id="{F5F38046-9929-384B-A96C-EE743F1889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3781" y="4545111"/>
                <a:ext cx="102254" cy="130969"/>
              </a:xfrm>
              <a:prstGeom prst="rect">
                <a:avLst/>
              </a:prstGeom>
              <a:solidFill>
                <a:srgbClr val="FFC000"/>
              </a:solidFill>
              <a:ln w="25400">
                <a:solidFill>
                  <a:srgbClr val="FFC000"/>
                </a:solidFill>
                <a:bevel/>
                <a:headEnd/>
                <a:tailEnd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lIns="45720" rIns="45720" anchor="ctr">
                <a:spAutoFit/>
              </a:bodyPr>
              <a:lstStyle>
                <a:lvl1pPr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/>
                <a:endParaRPr lang="en-US" altLang="en-US"/>
              </a:p>
            </p:txBody>
          </p:sp>
        </p:grpSp>
        <p:grpSp>
          <p:nvGrpSpPr>
            <p:cNvPr id="71" name="Group 42">
              <a:extLst>
                <a:ext uri="{FF2B5EF4-FFF2-40B4-BE49-F238E27FC236}">
                  <a16:creationId xmlns:a16="http://schemas.microsoft.com/office/drawing/2014/main" id="{A6E9BDAB-8162-3449-802C-38533D9607A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36975" y="2514600"/>
              <a:ext cx="973138" cy="1014413"/>
              <a:chOff x="2819400" y="3530043"/>
              <a:chExt cx="1340494" cy="1396548"/>
            </a:xfrm>
          </p:grpSpPr>
          <p:sp>
            <p:nvSpPr>
              <p:cNvPr id="87" name="Rectangle 28">
                <a:extLst>
                  <a:ext uri="{FF2B5EF4-FFF2-40B4-BE49-F238E27FC236}">
                    <a16:creationId xmlns:a16="http://schemas.microsoft.com/office/drawing/2014/main" id="{0CE8AAB5-59BA-A548-8246-EB38E5A97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4841" y="3784984"/>
                <a:ext cx="800720" cy="21640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sx="999" sy="999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254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rIns="45720" anchor="ctr"/>
              <a:lstStyle>
                <a:lvl1pPr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/>
                <a:endParaRPr lang="en-US" altLang="en-US"/>
              </a:p>
            </p:txBody>
          </p:sp>
          <p:sp>
            <p:nvSpPr>
              <p:cNvPr id="88" name="Rectangle 29">
                <a:extLst>
                  <a:ext uri="{FF2B5EF4-FFF2-40B4-BE49-F238E27FC236}">
                    <a16:creationId xmlns:a16="http://schemas.microsoft.com/office/drawing/2014/main" id="{9A58CEF0-0776-6B41-BD41-4920C2538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104841" y="4133711"/>
                <a:ext cx="411472" cy="1781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sx="999" sy="999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254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rIns="45720" anchor="ctr"/>
              <a:lstStyle>
                <a:lvl1pPr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/>
                <a:endParaRPr lang="en-US" altLang="en-US"/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B3514E9F-F3C7-A844-A81A-2713DC419292}"/>
                  </a:ext>
                </a:extLst>
              </p:cNvPr>
              <p:cNvGrpSpPr/>
              <p:nvPr/>
            </p:nvGrpSpPr>
            <p:grpSpPr>
              <a:xfrm>
                <a:off x="3653482" y="4211669"/>
                <a:ext cx="239712" cy="398926"/>
                <a:chOff x="5421500" y="4824084"/>
                <a:chExt cx="239712" cy="398926"/>
              </a:xfrm>
              <a:solidFill>
                <a:srgbClr val="00B050"/>
              </a:solidFill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B7D0AB0D-2499-9D43-BE99-6A08D42ADA1E}"/>
                    </a:ext>
                  </a:extLst>
                </p:cNvPr>
                <p:cNvSpPr/>
                <p:nvPr/>
              </p:nvSpPr>
              <p:spPr bwMode="auto">
                <a:xfrm>
                  <a:off x="5421500" y="4824084"/>
                  <a:ext cx="239712" cy="2667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sx="1000" sy="1000" algn="ctr" rotWithShape="0">
                    <a:srgbClr val="000000"/>
                  </a:outerShdw>
                </a:effectLst>
              </p:spPr>
              <p:txBody>
                <a:bodyPr lIns="45720" rIns="45720" anchor="ctr"/>
                <a:lstStyle/>
                <a:p>
                  <a:pPr eaLnBrk="1">
                    <a:defRPr/>
                  </a:pPr>
                  <a:endParaRPr lang="en-US">
                    <a:latin typeface="Arial" pitchFamily="17" charset="0"/>
                    <a:ea typeface="Arial" pitchFamily="17" charset="0"/>
                    <a:cs typeface="Arial" pitchFamily="17" charset="0"/>
                    <a:sym typeface="Arial" pitchFamily="17" charset="0"/>
                  </a:endParaRPr>
                </a:p>
              </p:txBody>
            </p:sp>
            <p:sp>
              <p:nvSpPr>
                <p:cNvPr id="97" name="Diagonal Stripe 96">
                  <a:extLst>
                    <a:ext uri="{FF2B5EF4-FFF2-40B4-BE49-F238E27FC236}">
                      <a16:creationId xmlns:a16="http://schemas.microsoft.com/office/drawing/2014/main" id="{8AC28D31-0213-5049-9B1C-8094937517C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434511" y="5029200"/>
                  <a:ext cx="204289" cy="193810"/>
                </a:xfrm>
                <a:prstGeom prst="diagStripe">
                  <a:avLst/>
                </a:prstGeom>
                <a:grpFill/>
                <a:ln w="25400" cap="flat" cmpd="sng" algn="ctr">
                  <a:noFill/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sx="1000" sy="1000" algn="ctr" rotWithShape="0">
                    <a:srgbClr val="000000"/>
                  </a:outerShdw>
                </a:effectLst>
              </p:spPr>
              <p:txBody>
                <a:bodyPr lIns="45720" rIns="45720" anchor="ctr"/>
                <a:lstStyle/>
                <a:p>
                  <a:pPr eaLnBrk="1">
                    <a:defRPr/>
                  </a:pPr>
                  <a:endParaRPr lang="en-US">
                    <a:latin typeface="Arial" pitchFamily="17" charset="0"/>
                    <a:ea typeface="Arial" pitchFamily="17" charset="0"/>
                    <a:cs typeface="Arial" pitchFamily="17" charset="0"/>
                    <a:sym typeface="Arial" pitchFamily="17" charset="0"/>
                  </a:endParaRPr>
                </a:p>
              </p:txBody>
            </p:sp>
            <p:sp>
              <p:nvSpPr>
                <p:cNvPr id="99" name="Diagonal Stripe 98">
                  <a:extLst>
                    <a:ext uri="{FF2B5EF4-FFF2-40B4-BE49-F238E27FC236}">
                      <a16:creationId xmlns:a16="http://schemas.microsoft.com/office/drawing/2014/main" id="{A610CE32-8C31-274F-BBBC-80371C8526E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H="1">
                  <a:off x="5455747" y="5035820"/>
                  <a:ext cx="197311" cy="187190"/>
                </a:xfrm>
                <a:prstGeom prst="diagStripe">
                  <a:avLst/>
                </a:prstGeom>
                <a:grpFill/>
                <a:ln w="25400" cap="flat" cmpd="sng" algn="ctr">
                  <a:noFill/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sx="1000" sy="1000" algn="ctr" rotWithShape="0">
                    <a:srgbClr val="000000"/>
                  </a:outerShdw>
                </a:effectLst>
              </p:spPr>
              <p:txBody>
                <a:bodyPr lIns="45720" rIns="45720" anchor="ctr"/>
                <a:lstStyle/>
                <a:p>
                  <a:pPr eaLnBrk="1">
                    <a:defRPr/>
                  </a:pPr>
                  <a:endParaRPr lang="en-US">
                    <a:latin typeface="Arial" pitchFamily="17" charset="0"/>
                    <a:ea typeface="Arial" pitchFamily="17" charset="0"/>
                    <a:cs typeface="Arial" pitchFamily="17" charset="0"/>
                    <a:sym typeface="Arial" pitchFamily="17" charset="0"/>
                  </a:endParaRPr>
                </a:p>
              </p:txBody>
            </p:sp>
          </p:grpSp>
          <p:sp>
            <p:nvSpPr>
              <p:cNvPr id="90" name="Rectangle 40">
                <a:extLst>
                  <a:ext uri="{FF2B5EF4-FFF2-40B4-BE49-F238E27FC236}">
                    <a16:creationId xmlns:a16="http://schemas.microsoft.com/office/drawing/2014/main" id="{792FBC30-C909-1E49-A189-0F0CFFC64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104841" y="4432470"/>
                <a:ext cx="411472" cy="1781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sx="999" sy="999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254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rIns="45720" anchor="ctr"/>
              <a:lstStyle>
                <a:lvl1pPr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/>
                <a:endParaRPr lang="en-US" alt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0442BBB-6413-1144-8B2E-6CC1D3FE4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400" y="3530043"/>
                <a:ext cx="1335940" cy="12569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45720" rIns="45720" anchor="ctr">
                <a:spAutoFit/>
              </a:bodyPr>
              <a:lstStyle>
                <a:lvl1pPr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/>
                <a:endParaRPr lang="en-US" alt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A1A06F62-5D6B-F94B-B4B4-418C4391A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7494" y="3651273"/>
                <a:ext cx="152400" cy="1143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45720" rIns="45720" anchor="ctr">
                <a:spAutoFit/>
              </a:bodyPr>
              <a:lstStyle>
                <a:lvl1pPr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/>
                <a:endParaRPr lang="en-US" alt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16C7DDD-59F7-9440-96F9-6ADA3DDAE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400" y="3657600"/>
                <a:ext cx="152400" cy="1143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45720" rIns="45720" anchor="ctr">
                <a:spAutoFit/>
              </a:bodyPr>
              <a:lstStyle>
                <a:lvl1pPr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/>
                <a:endParaRPr lang="en-US" alt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410F136B-68A3-DF4C-BF99-873CAFFCD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400" y="4800893"/>
                <a:ext cx="1335940" cy="12569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45720" rIns="45720" anchor="ctr">
                <a:spAutoFit/>
              </a:bodyPr>
              <a:lstStyle>
                <a:lvl1pPr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/>
                <a:endParaRPr lang="en-US" altLang="en-US"/>
              </a:p>
            </p:txBody>
          </p:sp>
        </p:grpSp>
        <p:grpSp>
          <p:nvGrpSpPr>
            <p:cNvPr id="72" name="Group 50">
              <a:extLst>
                <a:ext uri="{FF2B5EF4-FFF2-40B4-BE49-F238E27FC236}">
                  <a16:creationId xmlns:a16="http://schemas.microsoft.com/office/drawing/2014/main" id="{6BD7E77B-9D5F-B340-A7FC-A5AF1ACADB7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36975" y="3876675"/>
              <a:ext cx="973138" cy="1014413"/>
              <a:chOff x="2819400" y="3530043"/>
              <a:chExt cx="1340494" cy="1396548"/>
            </a:xfrm>
          </p:grpSpPr>
          <p:sp>
            <p:nvSpPr>
              <p:cNvPr id="75" name="Rectangle 51">
                <a:extLst>
                  <a:ext uri="{FF2B5EF4-FFF2-40B4-BE49-F238E27FC236}">
                    <a16:creationId xmlns:a16="http://schemas.microsoft.com/office/drawing/2014/main" id="{B9058D7B-89CF-6A40-9397-3CA781689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4841" y="3784984"/>
                <a:ext cx="800720" cy="21640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sx="999" sy="999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254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rIns="45720" anchor="ctr"/>
              <a:lstStyle>
                <a:lvl1pPr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/>
                <a:endParaRPr lang="en-US" altLang="en-US"/>
              </a:p>
            </p:txBody>
          </p:sp>
          <p:sp>
            <p:nvSpPr>
              <p:cNvPr id="76" name="Rectangle 52">
                <a:extLst>
                  <a:ext uri="{FF2B5EF4-FFF2-40B4-BE49-F238E27FC236}">
                    <a16:creationId xmlns:a16="http://schemas.microsoft.com/office/drawing/2014/main" id="{23B6C0D2-E529-DF47-B5FE-E74062707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104841" y="4133711"/>
                <a:ext cx="411472" cy="1781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sx="999" sy="999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254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rIns="45720" anchor="ctr"/>
              <a:lstStyle>
                <a:lvl1pPr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/>
                <a:endParaRPr lang="en-US" altLang="en-US"/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9E3EE689-64DC-3C4D-B409-C6B63E54A74E}"/>
                  </a:ext>
                </a:extLst>
              </p:cNvPr>
              <p:cNvGrpSpPr/>
              <p:nvPr/>
            </p:nvGrpSpPr>
            <p:grpSpPr>
              <a:xfrm>
                <a:off x="3653482" y="4211669"/>
                <a:ext cx="239712" cy="398926"/>
                <a:chOff x="5421500" y="4824084"/>
                <a:chExt cx="239712" cy="398926"/>
              </a:xfrm>
              <a:solidFill>
                <a:srgbClr val="00B050"/>
              </a:solidFill>
            </p:grpSpPr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1F7B5A4F-B5A5-6C40-89CD-6F38DC39A45E}"/>
                    </a:ext>
                  </a:extLst>
                </p:cNvPr>
                <p:cNvSpPr/>
                <p:nvPr/>
              </p:nvSpPr>
              <p:spPr bwMode="auto">
                <a:xfrm>
                  <a:off x="5421500" y="4824084"/>
                  <a:ext cx="239712" cy="2667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25400" cap="flat" cmpd="sng" algn="ctr">
                  <a:noFill/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sx="1000" sy="1000" algn="ctr" rotWithShape="0">
                    <a:srgbClr val="000000"/>
                  </a:outerShdw>
                </a:effectLst>
              </p:spPr>
              <p:txBody>
                <a:bodyPr lIns="45720" rIns="45720" anchor="ctr"/>
                <a:lstStyle/>
                <a:p>
                  <a:pPr eaLnBrk="1">
                    <a:defRPr/>
                  </a:pPr>
                  <a:endParaRPr lang="en-US">
                    <a:latin typeface="Arial" pitchFamily="17" charset="0"/>
                    <a:ea typeface="Arial" pitchFamily="17" charset="0"/>
                    <a:cs typeface="Arial" pitchFamily="17" charset="0"/>
                    <a:sym typeface="Arial" pitchFamily="17" charset="0"/>
                  </a:endParaRPr>
                </a:p>
              </p:txBody>
            </p:sp>
            <p:sp>
              <p:nvSpPr>
                <p:cNvPr id="85" name="Diagonal Stripe 84">
                  <a:extLst>
                    <a:ext uri="{FF2B5EF4-FFF2-40B4-BE49-F238E27FC236}">
                      <a16:creationId xmlns:a16="http://schemas.microsoft.com/office/drawing/2014/main" id="{FF39AB17-EFF1-8E48-BA35-338570938FE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434511" y="5029200"/>
                  <a:ext cx="204289" cy="193810"/>
                </a:xfrm>
                <a:prstGeom prst="diagStrip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25400" cap="flat" cmpd="sng" algn="ctr">
                  <a:noFill/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sx="1000" sy="1000" algn="ctr" rotWithShape="0">
                    <a:srgbClr val="000000"/>
                  </a:outerShdw>
                </a:effectLst>
              </p:spPr>
              <p:txBody>
                <a:bodyPr lIns="45720" rIns="45720" anchor="ctr"/>
                <a:lstStyle/>
                <a:p>
                  <a:pPr eaLnBrk="1">
                    <a:defRPr/>
                  </a:pPr>
                  <a:endParaRPr lang="en-US">
                    <a:latin typeface="Arial" pitchFamily="17" charset="0"/>
                    <a:ea typeface="Arial" pitchFamily="17" charset="0"/>
                    <a:cs typeface="Arial" pitchFamily="17" charset="0"/>
                    <a:sym typeface="Arial" pitchFamily="17" charset="0"/>
                  </a:endParaRPr>
                </a:p>
              </p:txBody>
            </p:sp>
            <p:sp>
              <p:nvSpPr>
                <p:cNvPr id="86" name="Diagonal Stripe 85">
                  <a:extLst>
                    <a:ext uri="{FF2B5EF4-FFF2-40B4-BE49-F238E27FC236}">
                      <a16:creationId xmlns:a16="http://schemas.microsoft.com/office/drawing/2014/main" id="{D6A0F558-285D-C343-BA17-037FBF8A197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H="1">
                  <a:off x="5455747" y="5035820"/>
                  <a:ext cx="197311" cy="187190"/>
                </a:xfrm>
                <a:prstGeom prst="diagStrip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25400" cap="flat" cmpd="sng" algn="ctr">
                  <a:noFill/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sx="1000" sy="1000" algn="ctr" rotWithShape="0">
                    <a:srgbClr val="000000"/>
                  </a:outerShdw>
                </a:effectLst>
              </p:spPr>
              <p:txBody>
                <a:bodyPr lIns="45720" rIns="45720" anchor="ctr"/>
                <a:lstStyle/>
                <a:p>
                  <a:pPr eaLnBrk="1">
                    <a:defRPr/>
                  </a:pPr>
                  <a:endParaRPr lang="en-US">
                    <a:latin typeface="Arial" pitchFamily="17" charset="0"/>
                    <a:ea typeface="Arial" pitchFamily="17" charset="0"/>
                    <a:cs typeface="Arial" pitchFamily="17" charset="0"/>
                    <a:sym typeface="Arial" pitchFamily="17" charset="0"/>
                  </a:endParaRPr>
                </a:p>
              </p:txBody>
            </p:sp>
          </p:grpSp>
          <p:sp>
            <p:nvSpPr>
              <p:cNvPr id="78" name="Rectangle 54">
                <a:extLst>
                  <a:ext uri="{FF2B5EF4-FFF2-40B4-BE49-F238E27FC236}">
                    <a16:creationId xmlns:a16="http://schemas.microsoft.com/office/drawing/2014/main" id="{FA92E18A-DF4A-C242-B2F3-6F8E422A0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104841" y="4432470"/>
                <a:ext cx="411472" cy="1781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sx="999" sy="999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254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rIns="45720" anchor="ctr"/>
              <a:lstStyle>
                <a:lvl1pPr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/>
                <a:endParaRPr lang="en-US" alt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D26744A-C112-DB47-847B-29776D9F6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400" y="3530043"/>
                <a:ext cx="1335940" cy="12569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45720" rIns="45720" anchor="ctr">
                <a:spAutoFit/>
              </a:bodyPr>
              <a:lstStyle>
                <a:lvl1pPr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/>
                <a:endParaRPr lang="en-US" alt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DA5F197-DDFC-F24E-A185-5675B410F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7494" y="3651273"/>
                <a:ext cx="152400" cy="1143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45720" rIns="45720" anchor="ctr">
                <a:spAutoFit/>
              </a:bodyPr>
              <a:lstStyle>
                <a:lvl1pPr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/>
                <a:endParaRPr lang="en-US" alt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49DA45F-E823-C54C-82CE-2191DC947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400" y="3657600"/>
                <a:ext cx="152400" cy="1143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45720" rIns="45720" anchor="ctr">
                <a:spAutoFit/>
              </a:bodyPr>
              <a:lstStyle>
                <a:lvl1pPr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/>
                <a:endParaRPr lang="en-US" alt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7372217-71F5-724E-AED5-F87D8A3CA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400" y="4800893"/>
                <a:ext cx="1335940" cy="12569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45720" rIns="45720" anchor="ctr">
                <a:spAutoFit/>
              </a:bodyPr>
              <a:lstStyle>
                <a:lvl1pPr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26262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/>
                <a:endParaRPr lang="en-US" altLang="en-US"/>
              </a:p>
            </p:txBody>
          </p:sp>
        </p:grp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0D86608-B643-4B47-8012-757E27B18F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16463" y="3222625"/>
              <a:ext cx="2039937" cy="14288"/>
            </a:xfrm>
            <a:prstGeom prst="straightConnector1">
              <a:avLst/>
            </a:prstGeom>
            <a:noFill/>
            <a:ln w="50800">
              <a:solidFill>
                <a:srgbClr val="D92231"/>
              </a:solidFill>
              <a:bevel/>
              <a:headEnd/>
              <a:tailEnd type="triangle" w="med" len="med"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91FE735-CC49-F74F-B060-413F6E98ED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00200" y="4184650"/>
              <a:ext cx="2120900" cy="9525"/>
            </a:xfrm>
            <a:prstGeom prst="straightConnector1">
              <a:avLst/>
            </a:prstGeom>
            <a:noFill/>
            <a:ln w="50800">
              <a:solidFill>
                <a:srgbClr val="D92231"/>
              </a:solidFill>
              <a:bevel/>
              <a:headEnd/>
              <a:tailEnd type="triangle" w="med" len="med"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</p:cxnSp>
      </p:grp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1820864" y="179230"/>
            <a:ext cx="8562975" cy="49244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ru-RU"/>
              <a:t>Revocation</a:t>
            </a:r>
            <a:endParaRPr lang="ru-RU" altLang="ru-RU"/>
          </a:p>
        </p:txBody>
      </p:sp>
      <p:sp>
        <p:nvSpPr>
          <p:cNvPr id="614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ru-RU" sz="2400" dirty="0"/>
          </a:p>
          <a:p>
            <a:r>
              <a:rPr lang="en-US" altLang="ru-RU" sz="2400" dirty="0"/>
              <a:t>CRL</a:t>
            </a:r>
          </a:p>
          <a:p>
            <a:endParaRPr lang="en-US" altLang="ru-RU" sz="2400" dirty="0"/>
          </a:p>
          <a:p>
            <a:r>
              <a:rPr lang="en-US" altLang="ru-RU" sz="2400" dirty="0"/>
              <a:t>OCSP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1820864" y="179230"/>
            <a:ext cx="8562975" cy="49244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ru-RU"/>
              <a:t>CRL (Certificate Revocation List)</a:t>
            </a:r>
            <a:endParaRPr lang="ru-RU" altLang="ru-RU"/>
          </a:p>
        </p:txBody>
      </p:sp>
      <p:sp>
        <p:nvSpPr>
          <p:cNvPr id="614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ru-RU" sz="2400" dirty="0"/>
          </a:p>
          <a:p>
            <a:r>
              <a:rPr lang="ru-RU" altLang="ru-RU" sz="2400" dirty="0"/>
              <a:t>список публикуется УЦ на регулярной основе</a:t>
            </a:r>
            <a:endParaRPr lang="en-US" altLang="ru-RU" sz="2400" dirty="0"/>
          </a:p>
          <a:p>
            <a:r>
              <a:rPr lang="ru-RU" altLang="ru-RU" sz="2400" dirty="0"/>
              <a:t>имеет время жизни</a:t>
            </a:r>
            <a:endParaRPr lang="en-US" altLang="ru-RU" sz="2400" dirty="0"/>
          </a:p>
          <a:p>
            <a:r>
              <a:rPr lang="ru-RU" altLang="ru-RU" sz="2400" dirty="0"/>
              <a:t>содержит причину отзыва</a:t>
            </a:r>
            <a:endParaRPr lang="en-US" altLang="ru-RU" sz="2400" dirty="0"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1820864" y="179230"/>
            <a:ext cx="8562975" cy="49244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ru-RU"/>
              <a:t>OCSP (</a:t>
            </a:r>
            <a:r>
              <a:rPr lang="en-US" altLang="en-US"/>
              <a:t>Online Certificate Status Protocol)</a:t>
            </a:r>
            <a:endParaRPr lang="ru-RU" altLang="ru-RU"/>
          </a:p>
        </p:txBody>
      </p:sp>
      <p:sp>
        <p:nvSpPr>
          <p:cNvPr id="614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altLang="ru-RU"/>
              <a:t>доступность OCSP сервера</a:t>
            </a:r>
          </a:p>
          <a:p>
            <a:r>
              <a:rPr lang="es-ES_tradnl" altLang="ru-RU"/>
              <a:t>нарушение приватности</a:t>
            </a:r>
            <a:endParaRPr lang="en-US" altLang="ru-RU"/>
          </a:p>
          <a:p>
            <a:pPr>
              <a:buFont typeface="Arial" charset="0"/>
              <a:buNone/>
            </a:pPr>
            <a:endParaRPr lang="en-US" altLang="ru-RU"/>
          </a:p>
        </p:txBody>
      </p:sp>
      <p:cxnSp>
        <p:nvCxnSpPr>
          <p:cNvPr id="28" name="Straight Arrow Connector 27"/>
          <p:cNvCxnSpPr>
            <a:cxnSpLocks noChangeShapeType="1"/>
            <a:stCxn id="2" idx="2"/>
            <a:endCxn id="44" idx="0"/>
          </p:cNvCxnSpPr>
          <p:nvPr/>
        </p:nvCxnSpPr>
        <p:spPr bwMode="auto">
          <a:xfrm>
            <a:off x="3565525" y="2776538"/>
            <a:ext cx="7835" cy="593369"/>
          </a:xfrm>
          <a:prstGeom prst="straightConnector1">
            <a:avLst/>
          </a:prstGeom>
          <a:noFill/>
          <a:ln w="50800">
            <a:solidFill>
              <a:schemeClr val="tx1"/>
            </a:solidFill>
            <a:bevel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</p:spPr>
      </p:cxnSp>
      <p:cxnSp>
        <p:nvCxnSpPr>
          <p:cNvPr id="6146" name="Straight Arrow Connector 6145"/>
          <p:cNvCxnSpPr>
            <a:cxnSpLocks noChangeShapeType="1"/>
            <a:stCxn id="47" idx="2"/>
            <a:endCxn id="30" idx="0"/>
          </p:cNvCxnSpPr>
          <p:nvPr/>
        </p:nvCxnSpPr>
        <p:spPr bwMode="auto">
          <a:xfrm>
            <a:off x="3573360" y="4385907"/>
            <a:ext cx="8040" cy="643294"/>
          </a:xfrm>
          <a:prstGeom prst="straightConnector1">
            <a:avLst/>
          </a:prstGeom>
          <a:noFill/>
          <a:ln w="50800">
            <a:solidFill>
              <a:schemeClr val="tx1"/>
            </a:solidFill>
            <a:bevel/>
            <a:headEnd/>
            <a:tailEnd type="triangle" w="med" len="med"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</p:spPr>
      </p:cxnSp>
      <p:cxnSp>
        <p:nvCxnSpPr>
          <p:cNvPr id="6153" name="Straight Connector 6152"/>
          <p:cNvCxnSpPr>
            <a:cxnSpLocks noChangeShapeType="1"/>
            <a:stCxn id="30" idx="3"/>
            <a:endCxn id="23" idx="1"/>
          </p:cNvCxnSpPr>
          <p:nvPr/>
        </p:nvCxnSpPr>
        <p:spPr bwMode="auto">
          <a:xfrm flipV="1">
            <a:off x="4800600" y="5440933"/>
            <a:ext cx="927100" cy="5781"/>
          </a:xfrm>
          <a:prstGeom prst="line">
            <a:avLst/>
          </a:prstGeom>
          <a:noFill/>
          <a:ln w="50800">
            <a:solidFill>
              <a:schemeClr val="tx1"/>
            </a:solidFill>
            <a:bevel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</p:spPr>
      </p:cxnSp>
      <p:cxnSp>
        <p:nvCxnSpPr>
          <p:cNvPr id="6156" name="Straight Arrow Connector 6155"/>
          <p:cNvCxnSpPr>
            <a:cxnSpLocks noChangeShapeType="1"/>
            <a:stCxn id="22" idx="3"/>
            <a:endCxn id="31" idx="1"/>
          </p:cNvCxnSpPr>
          <p:nvPr/>
        </p:nvCxnSpPr>
        <p:spPr bwMode="auto">
          <a:xfrm>
            <a:off x="6700838" y="5436329"/>
            <a:ext cx="938212" cy="4034"/>
          </a:xfrm>
          <a:prstGeom prst="straightConnector1">
            <a:avLst/>
          </a:prstGeom>
          <a:noFill/>
          <a:ln w="50800">
            <a:solidFill>
              <a:schemeClr val="tx1"/>
            </a:solidFill>
            <a:bevel/>
            <a:headEnd/>
            <a:tailEnd type="triangle" w="med" len="med"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</p:spPr>
      </p:cxnSp>
      <p:cxnSp>
        <p:nvCxnSpPr>
          <p:cNvPr id="6159" name="Straight Arrow Connector 6158"/>
          <p:cNvCxnSpPr>
            <a:cxnSpLocks noChangeShapeType="1"/>
          </p:cNvCxnSpPr>
          <p:nvPr/>
        </p:nvCxnSpPr>
        <p:spPr bwMode="auto">
          <a:xfrm flipH="1" flipV="1">
            <a:off x="4784725" y="2776539"/>
            <a:ext cx="2838450" cy="2224087"/>
          </a:xfrm>
          <a:prstGeom prst="straightConnector1">
            <a:avLst/>
          </a:prstGeom>
          <a:noFill/>
          <a:ln w="50800">
            <a:solidFill>
              <a:srgbClr val="FFC000"/>
            </a:solidFill>
            <a:bevel/>
            <a:headEnd/>
            <a:tailEnd type="triangle" w="med" len="med"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</p:spPr>
      </p:cxn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639050" y="5022851"/>
            <a:ext cx="2438400" cy="83502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 eaLnBrk="1">
              <a:defRPr/>
            </a:pPr>
            <a:r>
              <a:rPr lang="en-US" b="1" dirty="0">
                <a:solidFill>
                  <a:schemeClr val="bg1"/>
                </a:solidFill>
                <a:latin typeface="Arial" pitchFamily="17" charset="0"/>
                <a:ea typeface="Arial" pitchFamily="17" charset="0"/>
                <a:cs typeface="Arial" pitchFamily="17" charset="0"/>
                <a:sym typeface="Arial" pitchFamily="17" charset="0"/>
              </a:rPr>
              <a:t>Client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46325" y="1943100"/>
            <a:ext cx="2438400" cy="833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 eaLnBrk="1">
              <a:defRPr/>
            </a:pPr>
            <a:r>
              <a:rPr lang="en-US" b="1" dirty="0">
                <a:solidFill>
                  <a:schemeClr val="bg1"/>
                </a:solidFill>
                <a:latin typeface="Arial" pitchFamily="17" charset="0"/>
                <a:ea typeface="Arial" pitchFamily="17" charset="0"/>
                <a:cs typeface="Arial" pitchFamily="17" charset="0"/>
                <a:sym typeface="Arial" pitchFamily="17" charset="0"/>
              </a:rPr>
              <a:t>Certificate</a:t>
            </a:r>
          </a:p>
          <a:p>
            <a:pPr algn="ctr" eaLnBrk="1">
              <a:defRPr/>
            </a:pPr>
            <a:r>
              <a:rPr lang="en-US" b="1" dirty="0">
                <a:solidFill>
                  <a:schemeClr val="bg1"/>
                </a:solidFill>
                <a:latin typeface="Arial" pitchFamily="17" charset="0"/>
                <a:ea typeface="Arial" pitchFamily="17" charset="0"/>
                <a:cs typeface="Arial" pitchFamily="17" charset="0"/>
                <a:sym typeface="Arial" pitchFamily="17" charset="0"/>
              </a:rPr>
              <a:t>Authority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362200" y="5029201"/>
            <a:ext cx="2438400" cy="83502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 eaLnBrk="1">
              <a:defRPr/>
            </a:pPr>
            <a:r>
              <a:rPr lang="en-US" b="1" dirty="0">
                <a:solidFill>
                  <a:schemeClr val="bg1"/>
                </a:solidFill>
                <a:latin typeface="Arial" pitchFamily="17" charset="0"/>
                <a:ea typeface="Arial" pitchFamily="17" charset="0"/>
                <a:cs typeface="Arial" pitchFamily="17" charset="0"/>
                <a:sym typeface="Arial" pitchFamily="17" charset="0"/>
              </a:rPr>
              <a:t>Server</a:t>
            </a:r>
          </a:p>
        </p:txBody>
      </p:sp>
      <p:sp>
        <p:nvSpPr>
          <p:cNvPr id="6162" name="Oval 6161"/>
          <p:cNvSpPr>
            <a:spLocks noChangeAspect="1"/>
          </p:cNvSpPr>
          <p:nvPr/>
        </p:nvSpPr>
        <p:spPr bwMode="auto">
          <a:xfrm>
            <a:off x="5594351" y="3905251"/>
            <a:ext cx="631825" cy="60007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C000"/>
            </a:solidFill>
            <a:bevel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</p:spPr>
        <p:txBody>
          <a:bodyPr lIns="45720" rIns="45720" anchor="ctr"/>
          <a:lstStyle/>
          <a:p>
            <a:pPr algn="ctr" eaLnBrk="1"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17" charset="0"/>
                <a:ea typeface="Arial" pitchFamily="17" charset="0"/>
                <a:cs typeface="Arial" pitchFamily="17" charset="0"/>
                <a:sym typeface="Arial" pitchFamily="17" charset="0"/>
              </a:rPr>
              <a:t>?</a:t>
            </a:r>
          </a:p>
        </p:txBody>
      </p:sp>
      <p:cxnSp>
        <p:nvCxnSpPr>
          <p:cNvPr id="6166" name="Straight Arrow Connector 6165"/>
          <p:cNvCxnSpPr>
            <a:cxnSpLocks noChangeShapeType="1"/>
          </p:cNvCxnSpPr>
          <p:nvPr/>
        </p:nvCxnSpPr>
        <p:spPr bwMode="auto">
          <a:xfrm>
            <a:off x="4800601" y="2360614"/>
            <a:ext cx="3389313" cy="2617787"/>
          </a:xfrm>
          <a:prstGeom prst="straightConnector1">
            <a:avLst/>
          </a:prstGeom>
          <a:noFill/>
          <a:ln w="50800">
            <a:solidFill>
              <a:srgbClr val="00B050"/>
            </a:solidFill>
            <a:bevel/>
            <a:headEnd/>
            <a:tailEnd type="triangle" w="med" len="med"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</p:spPr>
      </p:cxnSp>
      <p:sp>
        <p:nvSpPr>
          <p:cNvPr id="55" name="Oval 54"/>
          <p:cNvSpPr>
            <a:spLocks noChangeAspect="1"/>
          </p:cNvSpPr>
          <p:nvPr/>
        </p:nvSpPr>
        <p:spPr bwMode="auto">
          <a:xfrm>
            <a:off x="6516689" y="3017839"/>
            <a:ext cx="631825" cy="60007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B050"/>
            </a:solidFill>
            <a:bevel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</p:spPr>
        <p:txBody>
          <a:bodyPr lIns="45720" rIns="45720" anchor="ctr"/>
          <a:lstStyle/>
          <a:p>
            <a:pPr algn="ctr" eaLnBrk="1">
              <a:defRPr/>
            </a:pPr>
            <a:r>
              <a:rPr lang="en-US" dirty="0">
                <a:solidFill>
                  <a:srgbClr val="00B050"/>
                </a:solidFill>
                <a:latin typeface="Arial" pitchFamily="17" charset="0"/>
                <a:ea typeface="Arial" pitchFamily="17" charset="0"/>
                <a:cs typeface="Arial" pitchFamily="17" charset="0"/>
                <a:sym typeface="Arial" pitchFamily="17" charset="0"/>
              </a:rPr>
              <a:t>OK</a:t>
            </a:r>
          </a:p>
        </p:txBody>
      </p:sp>
      <p:grpSp>
        <p:nvGrpSpPr>
          <p:cNvPr id="39" name="Group 3">
            <a:extLst>
              <a:ext uri="{FF2B5EF4-FFF2-40B4-BE49-F238E27FC236}">
                <a16:creationId xmlns:a16="http://schemas.microsoft.com/office/drawing/2014/main" id="{C715F5DC-9F7E-2F4C-B86C-1A506B0C77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87653" y="3369907"/>
            <a:ext cx="974725" cy="1016000"/>
            <a:chOff x="2819400" y="3530043"/>
            <a:chExt cx="1340494" cy="1396548"/>
          </a:xfrm>
        </p:grpSpPr>
        <p:sp>
          <p:nvSpPr>
            <p:cNvPr id="40" name="Rectangle 4">
              <a:extLst>
                <a:ext uri="{FF2B5EF4-FFF2-40B4-BE49-F238E27FC236}">
                  <a16:creationId xmlns:a16="http://schemas.microsoft.com/office/drawing/2014/main" id="{AC804C97-A15C-2247-A3D6-5E16144C3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4841" y="3784984"/>
              <a:ext cx="800720" cy="21640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sx="999" sy="999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254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41" name="Rectangle 5">
              <a:extLst>
                <a:ext uri="{FF2B5EF4-FFF2-40B4-BE49-F238E27FC236}">
                  <a16:creationId xmlns:a16="http://schemas.microsoft.com/office/drawing/2014/main" id="{43657495-D76E-4F4B-868C-371464E7FF9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04841" y="4133711"/>
              <a:ext cx="411472" cy="1781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sx="999" sy="999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254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673FA30-0613-C441-B71B-274995D454DF}"/>
                </a:ext>
              </a:extLst>
            </p:cNvPr>
            <p:cNvGrpSpPr/>
            <p:nvPr/>
          </p:nvGrpSpPr>
          <p:grpSpPr>
            <a:xfrm>
              <a:off x="3653482" y="4211669"/>
              <a:ext cx="239712" cy="398926"/>
              <a:chOff x="5421500" y="4824084"/>
              <a:chExt cx="239712" cy="398926"/>
            </a:xfrm>
            <a:solidFill>
              <a:srgbClr val="00B050"/>
            </a:solidFill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A3B9592-1F6A-0B46-847E-4DF2C1746547}"/>
                  </a:ext>
                </a:extLst>
              </p:cNvPr>
              <p:cNvSpPr/>
              <p:nvPr/>
            </p:nvSpPr>
            <p:spPr bwMode="auto">
              <a:xfrm>
                <a:off x="5421500" y="4824084"/>
                <a:ext cx="239712" cy="266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/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  <p:sp>
            <p:nvSpPr>
              <p:cNvPr id="49" name="Diagonal Stripe 48">
                <a:extLst>
                  <a:ext uri="{FF2B5EF4-FFF2-40B4-BE49-F238E27FC236}">
                    <a16:creationId xmlns:a16="http://schemas.microsoft.com/office/drawing/2014/main" id="{4FCE2409-718E-3C4F-8EC5-9A5B9EC627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434511" y="5029200"/>
                <a:ext cx="204289" cy="193810"/>
              </a:xfrm>
              <a:prstGeom prst="diagStrip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/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  <p:sp>
            <p:nvSpPr>
              <p:cNvPr id="50" name="Diagonal Stripe 49">
                <a:extLst>
                  <a:ext uri="{FF2B5EF4-FFF2-40B4-BE49-F238E27FC236}">
                    <a16:creationId xmlns:a16="http://schemas.microsoft.com/office/drawing/2014/main" id="{8EA28C15-3029-7C46-A8A6-96E5FCFAEF9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5455747" y="5035820"/>
                <a:ext cx="197311" cy="187190"/>
              </a:xfrm>
              <a:prstGeom prst="diagStrip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/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</p:grpSp>
        <p:sp>
          <p:nvSpPr>
            <p:cNvPr id="43" name="Rectangle 7">
              <a:extLst>
                <a:ext uri="{FF2B5EF4-FFF2-40B4-BE49-F238E27FC236}">
                  <a16:creationId xmlns:a16="http://schemas.microsoft.com/office/drawing/2014/main" id="{012F2FBD-9FA8-6C43-93D3-9044FA2A4B4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04841" y="4432470"/>
              <a:ext cx="411472" cy="1781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sx="999" sy="999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254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C77C020-C1DA-1B4B-8FD0-4AE2AEEF5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3530043"/>
              <a:ext cx="1335940" cy="12569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96D9F12-2345-AF48-812D-22D3EE304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7494" y="3651273"/>
              <a:ext cx="152400" cy="1143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73FADFD-A566-EA46-82FC-4C478C4C4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3657600"/>
              <a:ext cx="152400" cy="1143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5BBD5AC-09CA-6E4E-BC75-B4DFEE52A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4800893"/>
              <a:ext cx="1335940" cy="12569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</p:grpSp>
      <p:grpSp>
        <p:nvGrpSpPr>
          <p:cNvPr id="51" name="Group 15">
            <a:extLst>
              <a:ext uri="{FF2B5EF4-FFF2-40B4-BE49-F238E27FC236}">
                <a16:creationId xmlns:a16="http://schemas.microsoft.com/office/drawing/2014/main" id="{49B9FECA-2B50-5945-B555-8C0BA301FF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27700" y="4935823"/>
            <a:ext cx="973138" cy="1016000"/>
            <a:chOff x="2819400" y="3530043"/>
            <a:chExt cx="1340494" cy="1396548"/>
          </a:xfrm>
        </p:grpSpPr>
        <p:sp>
          <p:nvSpPr>
            <p:cNvPr id="52" name="Rectangle 16">
              <a:extLst>
                <a:ext uri="{FF2B5EF4-FFF2-40B4-BE49-F238E27FC236}">
                  <a16:creationId xmlns:a16="http://schemas.microsoft.com/office/drawing/2014/main" id="{0DA456AC-B5E6-1B49-96F0-F7745FBEB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4841" y="3784984"/>
              <a:ext cx="800720" cy="21640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sx="999" sy="999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254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53" name="Rectangle 17">
              <a:extLst>
                <a:ext uri="{FF2B5EF4-FFF2-40B4-BE49-F238E27FC236}">
                  <a16:creationId xmlns:a16="http://schemas.microsoft.com/office/drawing/2014/main" id="{8B3FC987-55A5-CA4F-8040-1C76BB80169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04841" y="4133711"/>
              <a:ext cx="411472" cy="1781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sx="999" sy="999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254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33BE31-5521-184B-AD18-1C2FEE19A4A2}"/>
                </a:ext>
              </a:extLst>
            </p:cNvPr>
            <p:cNvGrpSpPr/>
            <p:nvPr/>
          </p:nvGrpSpPr>
          <p:grpSpPr>
            <a:xfrm>
              <a:off x="3653482" y="4211669"/>
              <a:ext cx="239712" cy="398926"/>
              <a:chOff x="5421500" y="4824084"/>
              <a:chExt cx="239712" cy="398926"/>
            </a:xfrm>
            <a:solidFill>
              <a:srgbClr val="00B050"/>
            </a:solidFill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72E033F-6862-8544-BFF4-3F3A3C797228}"/>
                  </a:ext>
                </a:extLst>
              </p:cNvPr>
              <p:cNvSpPr/>
              <p:nvPr/>
            </p:nvSpPr>
            <p:spPr bwMode="auto">
              <a:xfrm>
                <a:off x="5421500" y="4824084"/>
                <a:ext cx="239712" cy="266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/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  <p:sp>
            <p:nvSpPr>
              <p:cNvPr id="62" name="Diagonal Stripe 61">
                <a:extLst>
                  <a:ext uri="{FF2B5EF4-FFF2-40B4-BE49-F238E27FC236}">
                    <a16:creationId xmlns:a16="http://schemas.microsoft.com/office/drawing/2014/main" id="{F015CE4F-C7D8-4F43-9528-A62C6971B5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434511" y="5029200"/>
                <a:ext cx="204289" cy="193810"/>
              </a:xfrm>
              <a:prstGeom prst="diagStrip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/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  <p:sp>
            <p:nvSpPr>
              <p:cNvPr id="63" name="Diagonal Stripe 62">
                <a:extLst>
                  <a:ext uri="{FF2B5EF4-FFF2-40B4-BE49-F238E27FC236}">
                    <a16:creationId xmlns:a16="http://schemas.microsoft.com/office/drawing/2014/main" id="{BDF7B008-6BF3-EC47-8E0C-271C53EE177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5455747" y="5035820"/>
                <a:ext cx="197311" cy="187190"/>
              </a:xfrm>
              <a:prstGeom prst="diagStrip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/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</p:grpSp>
        <p:sp>
          <p:nvSpPr>
            <p:cNvPr id="56" name="Rectangle 19">
              <a:extLst>
                <a:ext uri="{FF2B5EF4-FFF2-40B4-BE49-F238E27FC236}">
                  <a16:creationId xmlns:a16="http://schemas.microsoft.com/office/drawing/2014/main" id="{394721F8-9773-D949-9DA7-E4B58651852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04841" y="4432470"/>
              <a:ext cx="411472" cy="1781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sx="999" sy="999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254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7DAE94D-48D6-9C4B-A692-FA2CC84A9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3530043"/>
              <a:ext cx="1335940" cy="12569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86C4AE5-BDD3-724C-874E-12C374257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7494" y="3651273"/>
              <a:ext cx="152400" cy="1143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6D57CC6-6519-F549-9131-1CD5F2F18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3657600"/>
              <a:ext cx="152400" cy="1143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C6A3B66-0404-134A-A3F2-2978F5C49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4800893"/>
              <a:ext cx="1335940" cy="12569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820864" y="179230"/>
            <a:ext cx="8562975" cy="49244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ru-RU"/>
              <a:t>Symmetric Key Crypto</a:t>
            </a:r>
            <a:endParaRPr lang="ru-RU" altLang="ru-RU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E852D7-B338-5946-9FB1-5136E3885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RU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19D74BB-AC30-F845-98E1-28DC2993400C}"/>
              </a:ext>
            </a:extLst>
          </p:cNvPr>
          <p:cNvGrpSpPr/>
          <p:nvPr/>
        </p:nvGrpSpPr>
        <p:grpSpPr>
          <a:xfrm>
            <a:off x="2128043" y="1217837"/>
            <a:ext cx="7935913" cy="4422796"/>
            <a:chOff x="609600" y="1354156"/>
            <a:chExt cx="7935913" cy="4422796"/>
          </a:xfrm>
        </p:grpSpPr>
        <p:sp>
          <p:nvSpPr>
            <p:cNvPr id="95" name="U-Turn Arrow 50">
              <a:extLst>
                <a:ext uri="{FF2B5EF4-FFF2-40B4-BE49-F238E27FC236}">
                  <a16:creationId xmlns:a16="http://schemas.microsoft.com/office/drawing/2014/main" id="{D1FFFA77-23C1-C74E-896D-3BDFD012A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0" y="2032000"/>
              <a:ext cx="6096000" cy="1311275"/>
            </a:xfrm>
            <a:custGeom>
              <a:avLst/>
              <a:gdLst>
                <a:gd name="T0" fmla="*/ 0 w 6096001"/>
                <a:gd name="T1" fmla="*/ 1310787 h 1310787"/>
                <a:gd name="T2" fmla="*/ 0 w 6096001"/>
                <a:gd name="T3" fmla="*/ 859942 h 1310787"/>
                <a:gd name="T4" fmla="*/ 859942 w 6096001"/>
                <a:gd name="T5" fmla="*/ 0 h 1310787"/>
                <a:gd name="T6" fmla="*/ 5072211 w 6096001"/>
                <a:gd name="T7" fmla="*/ 0 h 1310787"/>
                <a:gd name="T8" fmla="*/ 5932153 w 6096001"/>
                <a:gd name="T9" fmla="*/ 859942 h 1310787"/>
                <a:gd name="T10" fmla="*/ 5932153 w 6096001"/>
                <a:gd name="T11" fmla="*/ 890522 h 1310787"/>
                <a:gd name="T12" fmla="*/ 6096001 w 6096001"/>
                <a:gd name="T13" fmla="*/ 890522 h 1310787"/>
                <a:gd name="T14" fmla="*/ 5768304 w 6096001"/>
                <a:gd name="T15" fmla="*/ 1310787 h 1310787"/>
                <a:gd name="T16" fmla="*/ 5440608 w 6096001"/>
                <a:gd name="T17" fmla="*/ 890522 h 1310787"/>
                <a:gd name="T18" fmla="*/ 5604456 w 6096001"/>
                <a:gd name="T19" fmla="*/ 890522 h 1310787"/>
                <a:gd name="T20" fmla="*/ 5604456 w 6096001"/>
                <a:gd name="T21" fmla="*/ 859942 h 1310787"/>
                <a:gd name="T22" fmla="*/ 5072211 w 6096001"/>
                <a:gd name="T23" fmla="*/ 327697 h 1310787"/>
                <a:gd name="T24" fmla="*/ 859942 w 6096001"/>
                <a:gd name="T25" fmla="*/ 327697 h 1310787"/>
                <a:gd name="T26" fmla="*/ 327697 w 6096001"/>
                <a:gd name="T27" fmla="*/ 859942 h 1310787"/>
                <a:gd name="T28" fmla="*/ 327697 w 6096001"/>
                <a:gd name="T29" fmla="*/ 1310787 h 1310787"/>
                <a:gd name="T30" fmla="*/ 0 w 6096001"/>
                <a:gd name="T31" fmla="*/ 1310787 h 13107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96001" h="1310787">
                  <a:moveTo>
                    <a:pt x="0" y="1310787"/>
                  </a:moveTo>
                  <a:lnTo>
                    <a:pt x="0" y="859942"/>
                  </a:lnTo>
                  <a:cubicBezTo>
                    <a:pt x="0" y="385009"/>
                    <a:pt x="385009" y="0"/>
                    <a:pt x="859942" y="0"/>
                  </a:cubicBezTo>
                  <a:lnTo>
                    <a:pt x="5072211" y="0"/>
                  </a:lnTo>
                  <a:cubicBezTo>
                    <a:pt x="5547144" y="0"/>
                    <a:pt x="5932153" y="385009"/>
                    <a:pt x="5932153" y="859942"/>
                  </a:cubicBezTo>
                  <a:lnTo>
                    <a:pt x="5932153" y="890522"/>
                  </a:lnTo>
                  <a:lnTo>
                    <a:pt x="6096001" y="890522"/>
                  </a:lnTo>
                  <a:lnTo>
                    <a:pt x="5768304" y="1310787"/>
                  </a:lnTo>
                  <a:lnTo>
                    <a:pt x="5440608" y="890522"/>
                  </a:lnTo>
                  <a:lnTo>
                    <a:pt x="5604456" y="890522"/>
                  </a:lnTo>
                  <a:lnTo>
                    <a:pt x="5604456" y="859942"/>
                  </a:lnTo>
                  <a:cubicBezTo>
                    <a:pt x="5604456" y="565991"/>
                    <a:pt x="5366162" y="327697"/>
                    <a:pt x="5072211" y="327697"/>
                  </a:cubicBezTo>
                  <a:lnTo>
                    <a:pt x="859942" y="327697"/>
                  </a:lnTo>
                  <a:cubicBezTo>
                    <a:pt x="565991" y="327697"/>
                    <a:pt x="327697" y="565991"/>
                    <a:pt x="327697" y="859942"/>
                  </a:cubicBezTo>
                  <a:lnTo>
                    <a:pt x="327697" y="1310787"/>
                  </a:lnTo>
                  <a:lnTo>
                    <a:pt x="0" y="1310787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bevel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61835868-6CC5-C040-AA74-449711814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365500"/>
              <a:ext cx="2373313" cy="4095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00B0F0"/>
              </a:solidFill>
              <a:bevel/>
              <a:headEnd/>
              <a:tailEnd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  <p:txBody>
            <a:bodyPr lIns="45720" rIns="45720" anchor="ctr">
              <a:spAutoFit/>
            </a:bodyPr>
            <a:lstStyle/>
            <a:p>
              <a:pPr algn="ctr" eaLnBrk="1">
                <a:defRPr/>
              </a:pPr>
              <a:r>
                <a: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rPr>
                <a:t>Plaintext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AB14F2E2-424D-114D-81BD-6D2CC46A5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3365500"/>
              <a:ext cx="2373313" cy="4095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00B0F0"/>
              </a:solidFill>
              <a:bevel/>
              <a:headEnd/>
              <a:tailEnd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  <p:txBody>
            <a:bodyPr lIns="45720" rIns="45720" anchor="ctr">
              <a:spAutoFit/>
            </a:bodyPr>
            <a:lstStyle/>
            <a:p>
              <a:pPr algn="ctr" eaLnBrk="1">
                <a:defRPr/>
              </a:pPr>
              <a:r>
                <a:rPr lang="en-US" dirty="0" err="1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rPr>
                <a:t>Cyphertext</a:t>
              </a:r>
              <a:endParaRPr lang="en-US" dirty="0">
                <a:latin typeface="Arial" pitchFamily="17" charset="0"/>
                <a:ea typeface="Arial" pitchFamily="17" charset="0"/>
                <a:cs typeface="Arial" pitchFamily="17" charset="0"/>
                <a:sym typeface="Arial" pitchFamily="17" charset="0"/>
              </a:endParaRPr>
            </a:p>
          </p:txBody>
        </p:sp>
        <p:sp>
          <p:nvSpPr>
            <p:cNvPr id="98" name="U-Turn Arrow 54">
              <a:extLst>
                <a:ext uri="{FF2B5EF4-FFF2-40B4-BE49-F238E27FC236}">
                  <a16:creationId xmlns:a16="http://schemas.microsoft.com/office/drawing/2014/main" id="{66883028-FFFC-D649-941E-F62D89DFF3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454150" y="3803650"/>
              <a:ext cx="6096000" cy="1309688"/>
            </a:xfrm>
            <a:custGeom>
              <a:avLst/>
              <a:gdLst>
                <a:gd name="T0" fmla="*/ 0 w 6096001"/>
                <a:gd name="T1" fmla="*/ 1310787 h 1310787"/>
                <a:gd name="T2" fmla="*/ 0 w 6096001"/>
                <a:gd name="T3" fmla="*/ 859942 h 1310787"/>
                <a:gd name="T4" fmla="*/ 859942 w 6096001"/>
                <a:gd name="T5" fmla="*/ 0 h 1310787"/>
                <a:gd name="T6" fmla="*/ 5072211 w 6096001"/>
                <a:gd name="T7" fmla="*/ 0 h 1310787"/>
                <a:gd name="T8" fmla="*/ 5932153 w 6096001"/>
                <a:gd name="T9" fmla="*/ 859942 h 1310787"/>
                <a:gd name="T10" fmla="*/ 5932153 w 6096001"/>
                <a:gd name="T11" fmla="*/ 890522 h 1310787"/>
                <a:gd name="T12" fmla="*/ 6096001 w 6096001"/>
                <a:gd name="T13" fmla="*/ 890522 h 1310787"/>
                <a:gd name="T14" fmla="*/ 5768304 w 6096001"/>
                <a:gd name="T15" fmla="*/ 1310787 h 1310787"/>
                <a:gd name="T16" fmla="*/ 5440608 w 6096001"/>
                <a:gd name="T17" fmla="*/ 890522 h 1310787"/>
                <a:gd name="T18" fmla="*/ 5604456 w 6096001"/>
                <a:gd name="T19" fmla="*/ 890522 h 1310787"/>
                <a:gd name="T20" fmla="*/ 5604456 w 6096001"/>
                <a:gd name="T21" fmla="*/ 859942 h 1310787"/>
                <a:gd name="T22" fmla="*/ 5072211 w 6096001"/>
                <a:gd name="T23" fmla="*/ 327697 h 1310787"/>
                <a:gd name="T24" fmla="*/ 859942 w 6096001"/>
                <a:gd name="T25" fmla="*/ 327697 h 1310787"/>
                <a:gd name="T26" fmla="*/ 327697 w 6096001"/>
                <a:gd name="T27" fmla="*/ 859942 h 1310787"/>
                <a:gd name="T28" fmla="*/ 327697 w 6096001"/>
                <a:gd name="T29" fmla="*/ 1310787 h 1310787"/>
                <a:gd name="T30" fmla="*/ 0 w 6096001"/>
                <a:gd name="T31" fmla="*/ 1310787 h 13107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96001" h="1310787">
                  <a:moveTo>
                    <a:pt x="0" y="1310787"/>
                  </a:moveTo>
                  <a:lnTo>
                    <a:pt x="0" y="859942"/>
                  </a:lnTo>
                  <a:cubicBezTo>
                    <a:pt x="0" y="385009"/>
                    <a:pt x="385009" y="0"/>
                    <a:pt x="859942" y="0"/>
                  </a:cubicBezTo>
                  <a:lnTo>
                    <a:pt x="5072211" y="0"/>
                  </a:lnTo>
                  <a:cubicBezTo>
                    <a:pt x="5547144" y="0"/>
                    <a:pt x="5932153" y="385009"/>
                    <a:pt x="5932153" y="859942"/>
                  </a:cubicBezTo>
                  <a:lnTo>
                    <a:pt x="5932153" y="890522"/>
                  </a:lnTo>
                  <a:lnTo>
                    <a:pt x="6096001" y="890522"/>
                  </a:lnTo>
                  <a:lnTo>
                    <a:pt x="5768304" y="1310787"/>
                  </a:lnTo>
                  <a:lnTo>
                    <a:pt x="5440608" y="890522"/>
                  </a:lnTo>
                  <a:lnTo>
                    <a:pt x="5604456" y="890522"/>
                  </a:lnTo>
                  <a:lnTo>
                    <a:pt x="5604456" y="859942"/>
                  </a:lnTo>
                  <a:cubicBezTo>
                    <a:pt x="5604456" y="565991"/>
                    <a:pt x="5366162" y="327697"/>
                    <a:pt x="5072211" y="327697"/>
                  </a:cubicBezTo>
                  <a:lnTo>
                    <a:pt x="859942" y="327697"/>
                  </a:lnTo>
                  <a:cubicBezTo>
                    <a:pt x="565991" y="327697"/>
                    <a:pt x="327697" y="565991"/>
                    <a:pt x="327697" y="859942"/>
                  </a:cubicBezTo>
                  <a:lnTo>
                    <a:pt x="327697" y="1310787"/>
                  </a:lnTo>
                  <a:lnTo>
                    <a:pt x="0" y="1310787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bevel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106ED0BD-5756-4047-AB47-FFE9A9C2AB78}"/>
                </a:ext>
              </a:extLst>
            </p:cNvPr>
            <p:cNvGrpSpPr/>
            <p:nvPr/>
          </p:nvGrpSpPr>
          <p:grpSpPr>
            <a:xfrm>
              <a:off x="3684985" y="4089062"/>
              <a:ext cx="1785144" cy="1687890"/>
              <a:chOff x="2332358" y="4261101"/>
              <a:chExt cx="1785144" cy="1687890"/>
            </a:xfrm>
            <a:solidFill>
              <a:srgbClr val="00B0F0"/>
            </a:solidFill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B9B3687C-1AA1-7749-97E5-656BE11F294B}"/>
                  </a:ext>
                </a:extLst>
              </p:cNvPr>
              <p:cNvSpPr/>
              <p:nvPr/>
            </p:nvSpPr>
            <p:spPr bwMode="auto">
              <a:xfrm>
                <a:off x="2332358" y="4261101"/>
                <a:ext cx="1785144" cy="168789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B0F0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</p:spPr>
            <p:txBody>
              <a:bodyPr lIns="45720" rIns="45720" anchor="ctr">
                <a:spAutoFit/>
              </a:bodyPr>
              <a:lstStyle/>
              <a:p>
                <a:pPr eaLnBrk="1">
                  <a:defRPr/>
                </a:pPr>
                <a:endParaRPr lang="en-US" dirty="0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  <a:p>
                <a:pPr eaLnBrk="1">
                  <a:defRPr/>
                </a:pPr>
                <a:endParaRPr lang="en-US" dirty="0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  <a:p>
                <a:pPr eaLnBrk="1">
                  <a:defRPr/>
                </a:pPr>
                <a:endParaRPr lang="en-US" dirty="0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  <a:p>
                <a:pPr algn="ctr" eaLnBrk="1">
                  <a:defRPr/>
                </a:pPr>
                <a:r>
                  <a:rPr lang="en-US" dirty="0">
                    <a:latin typeface="Arial" pitchFamily="17" charset="0"/>
                    <a:ea typeface="Arial" pitchFamily="17" charset="0"/>
                    <a:cs typeface="Arial" pitchFamily="17" charset="0"/>
                    <a:sym typeface="Arial" pitchFamily="17" charset="0"/>
                  </a:rPr>
                  <a:t>Key</a:t>
                </a:r>
              </a:p>
            </p:txBody>
          </p: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B8970067-2942-1941-AFB6-4C1C0E1D3A0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848479" y="4682635"/>
                <a:ext cx="990600" cy="463514"/>
                <a:chOff x="457200" y="2520346"/>
                <a:chExt cx="1954212" cy="914400"/>
              </a:xfrm>
              <a:grpFill/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4AEC0BD9-8ED8-E44C-91F9-3E1AD0023BF7}"/>
                    </a:ext>
                  </a:extLst>
                </p:cNvPr>
                <p:cNvGrpSpPr/>
                <p:nvPr/>
              </p:nvGrpSpPr>
              <p:grpSpPr>
                <a:xfrm>
                  <a:off x="457200" y="2520346"/>
                  <a:ext cx="1954212" cy="914400"/>
                  <a:chOff x="457200" y="2520346"/>
                  <a:chExt cx="1954212" cy="914400"/>
                </a:xfrm>
                <a:grpFill/>
              </p:grpSpPr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4D8C1CD9-61E0-2E45-AA5F-EED60ACAD85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7200" y="2520346"/>
                    <a:ext cx="914400" cy="914400"/>
                  </a:xfrm>
                  <a:prstGeom prst="ellipse">
                    <a:avLst/>
                  </a:prstGeom>
                  <a:grpFill/>
                  <a:ln w="25400" cap="flat" cmpd="sng" algn="ctr">
                    <a:solidFill>
                      <a:srgbClr val="00B0F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grpSp>
                <p:nvGrpSpPr>
                  <p:cNvPr id="119" name="Group 118">
                    <a:extLst>
                      <a:ext uri="{FF2B5EF4-FFF2-40B4-BE49-F238E27FC236}">
                        <a16:creationId xmlns:a16="http://schemas.microsoft.com/office/drawing/2014/main" id="{5A24AD01-9923-4746-93AB-5E10DBCF7C97}"/>
                      </a:ext>
                    </a:extLst>
                  </p:cNvPr>
                  <p:cNvGrpSpPr/>
                  <p:nvPr/>
                </p:nvGrpSpPr>
                <p:grpSpPr>
                  <a:xfrm>
                    <a:off x="1039812" y="2743200"/>
                    <a:ext cx="1371600" cy="463550"/>
                    <a:chOff x="1039812" y="2743200"/>
                    <a:chExt cx="1371600" cy="463550"/>
                  </a:xfrm>
                  <a:grpFill/>
                </p:grpSpPr>
                <p:sp>
                  <p:nvSpPr>
                    <p:cNvPr id="120" name="Rectangle 119">
                      <a:extLst>
                        <a:ext uri="{FF2B5EF4-FFF2-40B4-BE49-F238E27FC236}">
                          <a16:creationId xmlns:a16="http://schemas.microsoft.com/office/drawing/2014/main" id="{AB453EEC-819F-A149-807E-CA96E34027D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39812" y="2743200"/>
                      <a:ext cx="990600" cy="304800"/>
                    </a:xfrm>
                    <a:prstGeom prst="rect">
                      <a:avLst/>
                    </a:prstGeom>
                    <a:grpFill/>
                    <a:ln w="25400" cap="flat" cmpd="sng" algn="ctr">
                      <a:solidFill>
                        <a:srgbClr val="00B0F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  <p:sp>
                  <p:nvSpPr>
                    <p:cNvPr id="121" name="Pentagon 120">
                      <a:extLst>
                        <a:ext uri="{FF2B5EF4-FFF2-40B4-BE49-F238E27FC236}">
                          <a16:creationId xmlns:a16="http://schemas.microsoft.com/office/drawing/2014/main" id="{543650F9-CBA3-B34D-A6FB-683DE266EAA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30412" y="2743200"/>
                      <a:ext cx="381000" cy="304800"/>
                    </a:xfrm>
                    <a:prstGeom prst="homePlate">
                      <a:avLst/>
                    </a:prstGeom>
                    <a:grpFill/>
                    <a:ln w="25400" cap="flat" cmpd="sng" algn="ctr">
                      <a:solidFill>
                        <a:srgbClr val="00B0F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  <p:sp>
                  <p:nvSpPr>
                    <p:cNvPr id="122" name="Merge 121">
                      <a:extLst>
                        <a:ext uri="{FF2B5EF4-FFF2-40B4-BE49-F238E27FC236}">
                          <a16:creationId xmlns:a16="http://schemas.microsoft.com/office/drawing/2014/main" id="{FEFE0926-05E2-8E41-90CE-8BD2C93ABF2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4200" y="2995613"/>
                      <a:ext cx="228600" cy="152400"/>
                    </a:xfrm>
                    <a:prstGeom prst="flowChartMerge">
                      <a:avLst/>
                    </a:prstGeom>
                    <a:grpFill/>
                    <a:ln w="25400" cap="flat" cmpd="sng" algn="ctr">
                      <a:solidFill>
                        <a:srgbClr val="00B0F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  <p:sp>
                  <p:nvSpPr>
                    <p:cNvPr id="123" name="Merge 122">
                      <a:extLst>
                        <a:ext uri="{FF2B5EF4-FFF2-40B4-BE49-F238E27FC236}">
                          <a16:creationId xmlns:a16="http://schemas.microsoft.com/office/drawing/2014/main" id="{5074A2A0-5C39-A741-8A07-135A04EE76B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39912" y="3048000"/>
                      <a:ext cx="228600" cy="152400"/>
                    </a:xfrm>
                    <a:prstGeom prst="flowChartMerge">
                      <a:avLst/>
                    </a:prstGeom>
                    <a:grpFill/>
                    <a:ln w="25400" cap="flat" cmpd="sng" algn="ctr">
                      <a:solidFill>
                        <a:srgbClr val="00B0F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  <p:sp>
                  <p:nvSpPr>
                    <p:cNvPr id="124" name="Merge 123">
                      <a:extLst>
                        <a:ext uri="{FF2B5EF4-FFF2-40B4-BE49-F238E27FC236}">
                          <a16:creationId xmlns:a16="http://schemas.microsoft.com/office/drawing/2014/main" id="{098433E9-3935-B84B-B26B-03F36C49F95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611312" y="2995613"/>
                      <a:ext cx="228600" cy="152400"/>
                    </a:xfrm>
                    <a:prstGeom prst="flowChartMerge">
                      <a:avLst/>
                    </a:prstGeom>
                    <a:grpFill/>
                    <a:ln w="25400" cap="flat" cmpd="sng" algn="ctr">
                      <a:solidFill>
                        <a:srgbClr val="00B0F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  <p:sp>
                  <p:nvSpPr>
                    <p:cNvPr id="125" name="Merge 124">
                      <a:extLst>
                        <a:ext uri="{FF2B5EF4-FFF2-40B4-BE49-F238E27FC236}">
                          <a16:creationId xmlns:a16="http://schemas.microsoft.com/office/drawing/2014/main" id="{92419592-38EB-4E4D-B12D-55E6965186B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25562" y="2941591"/>
                      <a:ext cx="304800" cy="265159"/>
                    </a:xfrm>
                    <a:prstGeom prst="flowChartMerge">
                      <a:avLst/>
                    </a:prstGeom>
                    <a:grpFill/>
                    <a:ln w="25400" cap="flat" cmpd="sng" algn="ctr">
                      <a:solidFill>
                        <a:srgbClr val="00B0F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5EBCE787-768C-6146-80B3-90C383396BE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39812" y="2995613"/>
                      <a:ext cx="438150" cy="204787"/>
                    </a:xfrm>
                    <a:prstGeom prst="rect">
                      <a:avLst/>
                    </a:prstGeom>
                    <a:grpFill/>
                    <a:ln w="25400" cap="flat" cmpd="sng" algn="ctr">
                      <a:solidFill>
                        <a:srgbClr val="00B0F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</p:grpSp>
            </p:grp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767E8611-53E9-ED46-8B2A-2B69C20CECE6}"/>
                    </a:ext>
                  </a:extLst>
                </p:cNvPr>
                <p:cNvSpPr/>
                <p:nvPr/>
              </p:nvSpPr>
              <p:spPr bwMode="auto">
                <a:xfrm>
                  <a:off x="611187" y="2863246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B0F0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sx="1000" sy="1000" algn="ctr" rotWithShape="0">
                    <a:srgbClr val="000000"/>
                  </a:outerShdw>
                </a:effectLst>
              </p:spPr>
              <p:txBody>
                <a:bodyPr lIns="45720" rIns="45720" anchor="ctr">
                  <a:spAutoFit/>
                </a:bodyPr>
                <a:lstStyle/>
                <a:p>
                  <a:pPr eaLnBrk="1">
                    <a:defRPr/>
                  </a:pPr>
                  <a:endParaRPr lang="en-US">
                    <a:latin typeface="Arial" pitchFamily="17" charset="0"/>
                    <a:ea typeface="Arial" pitchFamily="17" charset="0"/>
                    <a:cs typeface="Arial" pitchFamily="17" charset="0"/>
                    <a:sym typeface="Arial" pitchFamily="17" charset="0"/>
                  </a:endParaRPr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9175D82-9220-CA48-A13D-04796C136C48}"/>
                </a:ext>
              </a:extLst>
            </p:cNvPr>
            <p:cNvGrpSpPr/>
            <p:nvPr/>
          </p:nvGrpSpPr>
          <p:grpSpPr>
            <a:xfrm>
              <a:off x="3603863" y="1354156"/>
              <a:ext cx="1785144" cy="1687890"/>
              <a:chOff x="2229107" y="4308458"/>
              <a:chExt cx="1785144" cy="1687890"/>
            </a:xfrm>
            <a:solidFill>
              <a:srgbClr val="00B0F0"/>
            </a:solidFill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A5C4CDC9-C2B6-D544-83B5-2DE96AB685E0}"/>
                  </a:ext>
                </a:extLst>
              </p:cNvPr>
              <p:cNvSpPr/>
              <p:nvPr/>
            </p:nvSpPr>
            <p:spPr bwMode="auto">
              <a:xfrm>
                <a:off x="2229107" y="4308458"/>
                <a:ext cx="1785144" cy="168789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B0F0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</p:spPr>
            <p:txBody>
              <a:bodyPr lIns="45720" rIns="45720" anchor="ctr">
                <a:spAutoFit/>
              </a:bodyPr>
              <a:lstStyle/>
              <a:p>
                <a:pPr eaLnBrk="1">
                  <a:defRPr/>
                </a:pPr>
                <a:endParaRPr lang="en-US" dirty="0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  <a:p>
                <a:pPr eaLnBrk="1">
                  <a:defRPr/>
                </a:pPr>
                <a:endParaRPr lang="en-US" dirty="0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  <a:p>
                <a:pPr eaLnBrk="1">
                  <a:defRPr/>
                </a:pPr>
                <a:endParaRPr lang="en-US" dirty="0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  <a:p>
                <a:pPr algn="ctr" eaLnBrk="1">
                  <a:defRPr/>
                </a:pPr>
                <a:r>
                  <a:rPr lang="en-US" dirty="0">
                    <a:latin typeface="Arial" pitchFamily="17" charset="0"/>
                    <a:ea typeface="Arial" pitchFamily="17" charset="0"/>
                    <a:cs typeface="Arial" pitchFamily="17" charset="0"/>
                    <a:sym typeface="Arial" pitchFamily="17" charset="0"/>
                  </a:rPr>
                  <a:t>Key</a:t>
                </a:r>
              </a:p>
            </p:txBody>
          </p: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375DA282-32D5-7944-8B23-BC6F9DFC74E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848479" y="4682635"/>
                <a:ext cx="990600" cy="463514"/>
                <a:chOff x="457200" y="2520346"/>
                <a:chExt cx="1954212" cy="914400"/>
              </a:xfrm>
              <a:grpFill/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9B9F4478-F07D-0047-8D2E-9594A51D18C3}"/>
                    </a:ext>
                  </a:extLst>
                </p:cNvPr>
                <p:cNvGrpSpPr/>
                <p:nvPr/>
              </p:nvGrpSpPr>
              <p:grpSpPr>
                <a:xfrm>
                  <a:off x="457200" y="2520346"/>
                  <a:ext cx="1954212" cy="914400"/>
                  <a:chOff x="457200" y="2520346"/>
                  <a:chExt cx="1954212" cy="914400"/>
                </a:xfrm>
                <a:grpFill/>
              </p:grpSpPr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6A26A64E-FD9D-0F42-A50F-A2BA8148B5C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7200" y="2520346"/>
                    <a:ext cx="914400" cy="914400"/>
                  </a:xfrm>
                  <a:prstGeom prst="ellipse">
                    <a:avLst/>
                  </a:prstGeom>
                  <a:grpFill/>
                  <a:ln w="25400" cap="flat" cmpd="sng" algn="ctr">
                    <a:solidFill>
                      <a:srgbClr val="00B0F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lIns="45720" rIns="45720" anchor="ctr">
                    <a:spAutoFit/>
                  </a:bodyPr>
                  <a:lstStyle/>
                  <a:p>
                    <a:pPr eaLnBrk="1">
                      <a:defRPr/>
                    </a:pPr>
                    <a:endParaRPr lang="en-US">
                      <a:latin typeface="Arial" pitchFamily="17" charset="0"/>
                      <a:ea typeface="Arial" pitchFamily="17" charset="0"/>
                      <a:cs typeface="Arial" pitchFamily="17" charset="0"/>
                      <a:sym typeface="Arial" pitchFamily="17" charset="0"/>
                    </a:endParaRPr>
                  </a:p>
                </p:txBody>
              </p:sp>
              <p:grpSp>
                <p:nvGrpSpPr>
                  <p:cNvPr id="106" name="Group 105">
                    <a:extLst>
                      <a:ext uri="{FF2B5EF4-FFF2-40B4-BE49-F238E27FC236}">
                        <a16:creationId xmlns:a16="http://schemas.microsoft.com/office/drawing/2014/main" id="{17C2B855-C2FA-574F-B794-DD02D48923BE}"/>
                      </a:ext>
                    </a:extLst>
                  </p:cNvPr>
                  <p:cNvGrpSpPr/>
                  <p:nvPr/>
                </p:nvGrpSpPr>
                <p:grpSpPr>
                  <a:xfrm>
                    <a:off x="1039812" y="2743200"/>
                    <a:ext cx="1371600" cy="463550"/>
                    <a:chOff x="1039812" y="2743200"/>
                    <a:chExt cx="1371600" cy="463550"/>
                  </a:xfrm>
                  <a:grpFill/>
                </p:grpSpPr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3F57B922-7227-F44E-A1E5-552DA35289F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39812" y="2743200"/>
                      <a:ext cx="990600" cy="304800"/>
                    </a:xfrm>
                    <a:prstGeom prst="rect">
                      <a:avLst/>
                    </a:prstGeom>
                    <a:grpFill/>
                    <a:ln w="25400" cap="flat" cmpd="sng" algn="ctr">
                      <a:solidFill>
                        <a:srgbClr val="00B0F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  <p:sp>
                  <p:nvSpPr>
                    <p:cNvPr id="108" name="Pentagon 107">
                      <a:extLst>
                        <a:ext uri="{FF2B5EF4-FFF2-40B4-BE49-F238E27FC236}">
                          <a16:creationId xmlns:a16="http://schemas.microsoft.com/office/drawing/2014/main" id="{43D06556-F7CC-DB4A-B92F-10385B76EE9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30412" y="2743200"/>
                      <a:ext cx="381000" cy="304800"/>
                    </a:xfrm>
                    <a:prstGeom prst="homePlate">
                      <a:avLst/>
                    </a:prstGeom>
                    <a:grpFill/>
                    <a:ln w="25400" cap="flat" cmpd="sng" algn="ctr">
                      <a:solidFill>
                        <a:srgbClr val="00B0F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  <p:sp>
                  <p:nvSpPr>
                    <p:cNvPr id="109" name="Merge 108">
                      <a:extLst>
                        <a:ext uri="{FF2B5EF4-FFF2-40B4-BE49-F238E27FC236}">
                          <a16:creationId xmlns:a16="http://schemas.microsoft.com/office/drawing/2014/main" id="{8CB71DE5-B260-A14D-A763-CFC3A01E638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4200" y="2995613"/>
                      <a:ext cx="228600" cy="152400"/>
                    </a:xfrm>
                    <a:prstGeom prst="flowChartMerge">
                      <a:avLst/>
                    </a:prstGeom>
                    <a:grpFill/>
                    <a:ln w="25400" cap="flat" cmpd="sng" algn="ctr">
                      <a:solidFill>
                        <a:srgbClr val="00B0F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  <p:sp>
                  <p:nvSpPr>
                    <p:cNvPr id="110" name="Merge 109">
                      <a:extLst>
                        <a:ext uri="{FF2B5EF4-FFF2-40B4-BE49-F238E27FC236}">
                          <a16:creationId xmlns:a16="http://schemas.microsoft.com/office/drawing/2014/main" id="{297991FE-73FA-E549-B01C-2B46DFBE33A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39912" y="3048000"/>
                      <a:ext cx="228600" cy="152400"/>
                    </a:xfrm>
                    <a:prstGeom prst="flowChartMerge">
                      <a:avLst/>
                    </a:prstGeom>
                    <a:grpFill/>
                    <a:ln w="25400" cap="flat" cmpd="sng" algn="ctr">
                      <a:solidFill>
                        <a:srgbClr val="00B0F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  <p:sp>
                  <p:nvSpPr>
                    <p:cNvPr id="111" name="Merge 110">
                      <a:extLst>
                        <a:ext uri="{FF2B5EF4-FFF2-40B4-BE49-F238E27FC236}">
                          <a16:creationId xmlns:a16="http://schemas.microsoft.com/office/drawing/2014/main" id="{6BD4CBF1-2B72-8644-AE91-3E26F568168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611312" y="2995613"/>
                      <a:ext cx="228600" cy="152400"/>
                    </a:xfrm>
                    <a:prstGeom prst="flowChartMerge">
                      <a:avLst/>
                    </a:prstGeom>
                    <a:grpFill/>
                    <a:ln w="25400" cap="flat" cmpd="sng" algn="ctr">
                      <a:solidFill>
                        <a:srgbClr val="00B0F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  <p:sp>
                  <p:nvSpPr>
                    <p:cNvPr id="112" name="Merge 111">
                      <a:extLst>
                        <a:ext uri="{FF2B5EF4-FFF2-40B4-BE49-F238E27FC236}">
                          <a16:creationId xmlns:a16="http://schemas.microsoft.com/office/drawing/2014/main" id="{D35D6433-EECD-064F-A859-840B23F3EA8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25562" y="2941591"/>
                      <a:ext cx="304800" cy="265159"/>
                    </a:xfrm>
                    <a:prstGeom prst="flowChartMerge">
                      <a:avLst/>
                    </a:prstGeom>
                    <a:grpFill/>
                    <a:ln w="25400" cap="flat" cmpd="sng" algn="ctr">
                      <a:solidFill>
                        <a:srgbClr val="00B0F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CA84D85B-A0D3-A14A-A126-42A46185CAF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39812" y="2995613"/>
                      <a:ext cx="438150" cy="204787"/>
                    </a:xfrm>
                    <a:prstGeom prst="rect">
                      <a:avLst/>
                    </a:prstGeom>
                    <a:grpFill/>
                    <a:ln w="25400" cap="flat" cmpd="sng" algn="ctr">
                      <a:solidFill>
                        <a:srgbClr val="00B0F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lIns="45720" rIns="45720" anchor="ctr">
                      <a:spAutoFit/>
                    </a:bodyPr>
                    <a:lstStyle/>
                    <a:p>
                      <a:pPr eaLnBrk="1">
                        <a:defRPr/>
                      </a:pPr>
                      <a:endParaRPr lang="en-US">
                        <a:latin typeface="Arial" pitchFamily="17" charset="0"/>
                        <a:ea typeface="Arial" pitchFamily="17" charset="0"/>
                        <a:cs typeface="Arial" pitchFamily="17" charset="0"/>
                        <a:sym typeface="Arial" pitchFamily="17" charset="0"/>
                      </a:endParaRPr>
                    </a:p>
                  </p:txBody>
                </p:sp>
              </p:grpSp>
            </p:grp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379D5B9B-90B4-654B-9C5A-2FFC70A6D98E}"/>
                    </a:ext>
                  </a:extLst>
                </p:cNvPr>
                <p:cNvSpPr/>
                <p:nvPr/>
              </p:nvSpPr>
              <p:spPr bwMode="auto">
                <a:xfrm>
                  <a:off x="611187" y="2863246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B0F0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sx="1000" sy="1000" algn="ctr" rotWithShape="0">
                    <a:srgbClr val="000000"/>
                  </a:outerShdw>
                </a:effectLst>
              </p:spPr>
              <p:txBody>
                <a:bodyPr lIns="45720" rIns="45720" anchor="ctr">
                  <a:spAutoFit/>
                </a:bodyPr>
                <a:lstStyle/>
                <a:p>
                  <a:pPr eaLnBrk="1">
                    <a:defRPr/>
                  </a:pPr>
                  <a:endParaRPr lang="en-US">
                    <a:latin typeface="Arial" pitchFamily="17" charset="0"/>
                    <a:ea typeface="Arial" pitchFamily="17" charset="0"/>
                    <a:cs typeface="Arial" pitchFamily="17" charset="0"/>
                    <a:sym typeface="Arial" pitchFamily="17" charset="0"/>
                  </a:endParaRPr>
                </a:p>
              </p:txBody>
            </p:sp>
          </p:grpSp>
        </p:grpSp>
      </p:grp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1820864" y="179230"/>
            <a:ext cx="8562975" cy="49244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ru-RU"/>
              <a:t>OCSP Stappling</a:t>
            </a:r>
            <a:endParaRPr lang="ru-RU" altLang="ru-RU"/>
          </a:p>
        </p:txBody>
      </p:sp>
      <p:sp>
        <p:nvSpPr>
          <p:cNvPr id="47106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ru-RU"/>
              <a:t> </a:t>
            </a:r>
          </a:p>
        </p:txBody>
      </p:sp>
      <p:cxnSp>
        <p:nvCxnSpPr>
          <p:cNvPr id="28" name="Straight Arrow Connector 27"/>
          <p:cNvCxnSpPr>
            <a:cxnSpLocks noChangeShapeType="1"/>
            <a:endCxn id="45" idx="0"/>
          </p:cNvCxnSpPr>
          <p:nvPr/>
        </p:nvCxnSpPr>
        <p:spPr bwMode="auto">
          <a:xfrm>
            <a:off x="2622010" y="2291533"/>
            <a:ext cx="0" cy="579462"/>
          </a:xfrm>
          <a:prstGeom prst="straightConnector1">
            <a:avLst/>
          </a:prstGeom>
          <a:noFill/>
          <a:ln w="50800">
            <a:solidFill>
              <a:schemeClr val="tx1"/>
            </a:solidFill>
            <a:bevel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</p:spPr>
      </p:cxnSp>
      <p:cxnSp>
        <p:nvCxnSpPr>
          <p:cNvPr id="6146" name="Straight Arrow Connector 6145"/>
          <p:cNvCxnSpPr>
            <a:cxnSpLocks noChangeShapeType="1"/>
            <a:stCxn id="49" idx="2"/>
          </p:cNvCxnSpPr>
          <p:nvPr/>
        </p:nvCxnSpPr>
        <p:spPr bwMode="auto">
          <a:xfrm>
            <a:off x="2622010" y="3885407"/>
            <a:ext cx="6384" cy="629495"/>
          </a:xfrm>
          <a:prstGeom prst="straightConnector1">
            <a:avLst/>
          </a:prstGeom>
          <a:noFill/>
          <a:ln w="50800">
            <a:solidFill>
              <a:schemeClr val="tx1"/>
            </a:solidFill>
            <a:bevel/>
            <a:headEnd/>
            <a:tailEnd type="triangle" w="med" len="med"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</p:spPr>
      </p:cxnSp>
      <p:cxnSp>
        <p:nvCxnSpPr>
          <p:cNvPr id="6153" name="Straight Connector 6152"/>
          <p:cNvCxnSpPr>
            <a:cxnSpLocks noChangeShapeType="1"/>
            <a:stCxn id="30" idx="3"/>
            <a:endCxn id="23" idx="1"/>
          </p:cNvCxnSpPr>
          <p:nvPr/>
        </p:nvCxnSpPr>
        <p:spPr bwMode="auto">
          <a:xfrm flipV="1">
            <a:off x="4800600" y="4907533"/>
            <a:ext cx="382588" cy="5781"/>
          </a:xfrm>
          <a:prstGeom prst="line">
            <a:avLst/>
          </a:prstGeom>
          <a:noFill/>
          <a:ln w="50800">
            <a:solidFill>
              <a:schemeClr val="tx1"/>
            </a:solidFill>
            <a:bevel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</p:spPr>
      </p:cxnSp>
      <p:cxnSp>
        <p:nvCxnSpPr>
          <p:cNvPr id="6156" name="Straight Arrow Connector 6155"/>
          <p:cNvCxnSpPr>
            <a:cxnSpLocks noChangeShapeType="1"/>
            <a:stCxn id="22" idx="3"/>
            <a:endCxn id="31" idx="1"/>
          </p:cNvCxnSpPr>
          <p:nvPr/>
        </p:nvCxnSpPr>
        <p:spPr bwMode="auto">
          <a:xfrm>
            <a:off x="6157914" y="4902929"/>
            <a:ext cx="1481137" cy="4034"/>
          </a:xfrm>
          <a:prstGeom prst="straightConnector1">
            <a:avLst/>
          </a:prstGeom>
          <a:noFill/>
          <a:ln w="50800">
            <a:solidFill>
              <a:schemeClr val="tx1"/>
            </a:solidFill>
            <a:bevel/>
            <a:headEnd/>
            <a:tailEnd type="triangle" w="med" len="med"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</p:spPr>
      </p:cxnSp>
      <p:cxnSp>
        <p:nvCxnSpPr>
          <p:cNvPr id="6159" name="Straight Arrow Connector 6158"/>
          <p:cNvCxnSpPr>
            <a:cxnSpLocks noChangeShapeType="1"/>
          </p:cNvCxnSpPr>
          <p:nvPr/>
        </p:nvCxnSpPr>
        <p:spPr bwMode="auto">
          <a:xfrm flipV="1">
            <a:off x="3538539" y="2233614"/>
            <a:ext cx="1587" cy="2244725"/>
          </a:xfrm>
          <a:prstGeom prst="straightConnector1">
            <a:avLst/>
          </a:prstGeom>
          <a:noFill/>
          <a:ln w="50800">
            <a:solidFill>
              <a:srgbClr val="FFC000"/>
            </a:solidFill>
            <a:bevel/>
            <a:headEnd/>
            <a:tailEnd type="triangle" w="med" len="med"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</p:spPr>
      </p:cxn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639050" y="4489451"/>
            <a:ext cx="2438400" cy="83502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 eaLnBrk="1">
              <a:defRPr/>
            </a:pPr>
            <a:r>
              <a:rPr lang="en-US" b="1" dirty="0">
                <a:solidFill>
                  <a:schemeClr val="bg1"/>
                </a:solidFill>
                <a:latin typeface="Arial" pitchFamily="17" charset="0"/>
                <a:ea typeface="Arial" pitchFamily="17" charset="0"/>
                <a:cs typeface="Arial" pitchFamily="17" charset="0"/>
                <a:sym typeface="Arial" pitchFamily="17" charset="0"/>
              </a:rPr>
              <a:t>Client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46325" y="1409700"/>
            <a:ext cx="2438400" cy="833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 eaLnBrk="1">
              <a:defRPr/>
            </a:pPr>
            <a:r>
              <a:rPr lang="en-US" b="1" dirty="0">
                <a:solidFill>
                  <a:schemeClr val="bg1"/>
                </a:solidFill>
                <a:latin typeface="Arial" pitchFamily="17" charset="0"/>
                <a:ea typeface="Arial" pitchFamily="17" charset="0"/>
                <a:cs typeface="Arial" pitchFamily="17" charset="0"/>
                <a:sym typeface="Arial" pitchFamily="17" charset="0"/>
              </a:rPr>
              <a:t>Certificate</a:t>
            </a:r>
          </a:p>
          <a:p>
            <a:pPr algn="ctr" eaLnBrk="1">
              <a:defRPr/>
            </a:pPr>
            <a:r>
              <a:rPr lang="en-US" b="1" dirty="0">
                <a:solidFill>
                  <a:schemeClr val="bg1"/>
                </a:solidFill>
                <a:latin typeface="Arial" pitchFamily="17" charset="0"/>
                <a:ea typeface="Arial" pitchFamily="17" charset="0"/>
                <a:cs typeface="Arial" pitchFamily="17" charset="0"/>
                <a:sym typeface="Arial" pitchFamily="17" charset="0"/>
              </a:rPr>
              <a:t>Authority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362200" y="4495801"/>
            <a:ext cx="2438400" cy="83502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 eaLnBrk="1">
              <a:defRPr/>
            </a:pPr>
            <a:r>
              <a:rPr lang="en-US" b="1" dirty="0">
                <a:solidFill>
                  <a:schemeClr val="bg1"/>
                </a:solidFill>
                <a:latin typeface="Arial" pitchFamily="17" charset="0"/>
                <a:ea typeface="Arial" pitchFamily="17" charset="0"/>
                <a:cs typeface="Arial" pitchFamily="17" charset="0"/>
                <a:sym typeface="Arial" pitchFamily="17" charset="0"/>
              </a:rPr>
              <a:t>Server</a:t>
            </a:r>
          </a:p>
        </p:txBody>
      </p:sp>
      <p:sp>
        <p:nvSpPr>
          <p:cNvPr id="6162" name="Oval 6161"/>
          <p:cNvSpPr>
            <a:spLocks noChangeAspect="1"/>
          </p:cNvSpPr>
          <p:nvPr/>
        </p:nvSpPr>
        <p:spPr bwMode="auto">
          <a:xfrm>
            <a:off x="3225800" y="3144839"/>
            <a:ext cx="630238" cy="60007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C000"/>
            </a:solidFill>
            <a:bevel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</p:spPr>
        <p:txBody>
          <a:bodyPr lIns="45720" rIns="45720" anchor="ctr"/>
          <a:lstStyle/>
          <a:p>
            <a:pPr algn="ctr" eaLnBrk="1"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17" charset="0"/>
                <a:ea typeface="Arial" pitchFamily="17" charset="0"/>
                <a:cs typeface="Arial" pitchFamily="17" charset="0"/>
                <a:sym typeface="Arial" pitchFamily="17" charset="0"/>
              </a:rPr>
              <a:t>?</a:t>
            </a:r>
          </a:p>
        </p:txBody>
      </p:sp>
      <p:cxnSp>
        <p:nvCxnSpPr>
          <p:cNvPr id="6166" name="Straight Arrow Connector 6165"/>
          <p:cNvCxnSpPr>
            <a:cxnSpLocks noChangeShapeType="1"/>
          </p:cNvCxnSpPr>
          <p:nvPr/>
        </p:nvCxnSpPr>
        <p:spPr bwMode="auto">
          <a:xfrm>
            <a:off x="4316413" y="2262189"/>
            <a:ext cx="0" cy="2232025"/>
          </a:xfrm>
          <a:prstGeom prst="straightConnector1">
            <a:avLst/>
          </a:prstGeom>
          <a:noFill/>
          <a:ln w="50800">
            <a:solidFill>
              <a:srgbClr val="00B050"/>
            </a:solidFill>
            <a:bevel/>
            <a:headEnd/>
            <a:tailEnd type="triangle" w="med" len="med"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</p:spPr>
      </p:cxnSp>
      <p:sp>
        <p:nvSpPr>
          <p:cNvPr id="55" name="Oval 54"/>
          <p:cNvSpPr>
            <a:spLocks noChangeAspect="1"/>
          </p:cNvSpPr>
          <p:nvPr/>
        </p:nvSpPr>
        <p:spPr bwMode="auto">
          <a:xfrm>
            <a:off x="4000501" y="3144839"/>
            <a:ext cx="631825" cy="60007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B050"/>
            </a:solidFill>
            <a:bevel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</p:spPr>
        <p:txBody>
          <a:bodyPr lIns="45720" rIns="45720" anchor="ctr"/>
          <a:lstStyle/>
          <a:p>
            <a:pPr algn="ctr" eaLnBrk="1">
              <a:defRPr/>
            </a:pPr>
            <a:r>
              <a:rPr lang="en-US" dirty="0">
                <a:solidFill>
                  <a:srgbClr val="00B050"/>
                </a:solidFill>
                <a:latin typeface="Arial" pitchFamily="17" charset="0"/>
                <a:ea typeface="Arial" pitchFamily="17" charset="0"/>
                <a:cs typeface="Arial" pitchFamily="17" charset="0"/>
                <a:sym typeface="Arial" pitchFamily="17" charset="0"/>
              </a:rPr>
              <a:t>OK</a:t>
            </a: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6567489" y="4538664"/>
            <a:ext cx="630237" cy="60007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B050"/>
            </a:solidFill>
            <a:bevel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</p:spPr>
        <p:txBody>
          <a:bodyPr lIns="45720" rIns="45720" anchor="ctr"/>
          <a:lstStyle/>
          <a:p>
            <a:pPr algn="ctr" eaLnBrk="1">
              <a:defRPr/>
            </a:pPr>
            <a:r>
              <a:rPr lang="en-US" dirty="0">
                <a:solidFill>
                  <a:srgbClr val="00B050"/>
                </a:solidFill>
                <a:latin typeface="Arial" pitchFamily="17" charset="0"/>
                <a:ea typeface="Arial" pitchFamily="17" charset="0"/>
                <a:cs typeface="Arial" pitchFamily="17" charset="0"/>
                <a:sym typeface="Arial" pitchFamily="17" charset="0"/>
              </a:rPr>
              <a:t>OK</a:t>
            </a:r>
          </a:p>
        </p:txBody>
      </p:sp>
      <p:grpSp>
        <p:nvGrpSpPr>
          <p:cNvPr id="40" name="Group 3">
            <a:extLst>
              <a:ext uri="{FF2B5EF4-FFF2-40B4-BE49-F238E27FC236}">
                <a16:creationId xmlns:a16="http://schemas.microsoft.com/office/drawing/2014/main" id="{2185C050-F140-D344-92AB-05CA44D511B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36303" y="2870995"/>
            <a:ext cx="974725" cy="1014412"/>
            <a:chOff x="2819400" y="3530043"/>
            <a:chExt cx="1340494" cy="1396548"/>
          </a:xfrm>
        </p:grpSpPr>
        <p:sp>
          <p:nvSpPr>
            <p:cNvPr id="41" name="Rectangle 4">
              <a:extLst>
                <a:ext uri="{FF2B5EF4-FFF2-40B4-BE49-F238E27FC236}">
                  <a16:creationId xmlns:a16="http://schemas.microsoft.com/office/drawing/2014/main" id="{527F2A09-17BA-F24D-BE16-5C6B4D254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4841" y="3784984"/>
              <a:ext cx="800720" cy="21640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sx="999" sy="999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254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42" name="Rectangle 5">
              <a:extLst>
                <a:ext uri="{FF2B5EF4-FFF2-40B4-BE49-F238E27FC236}">
                  <a16:creationId xmlns:a16="http://schemas.microsoft.com/office/drawing/2014/main" id="{9D881A2D-417A-4143-A715-FAB1152A4AD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04841" y="4133711"/>
              <a:ext cx="411472" cy="1781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sx="999" sy="999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254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361F544-F84C-344C-A039-5E3440DE35C7}"/>
                </a:ext>
              </a:extLst>
            </p:cNvPr>
            <p:cNvGrpSpPr/>
            <p:nvPr/>
          </p:nvGrpSpPr>
          <p:grpSpPr>
            <a:xfrm>
              <a:off x="3653482" y="4211669"/>
              <a:ext cx="239712" cy="398926"/>
              <a:chOff x="5421500" y="4824084"/>
              <a:chExt cx="239712" cy="398926"/>
            </a:xfrm>
            <a:solidFill>
              <a:srgbClr val="00B050"/>
            </a:solidFill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0AD1315D-5805-FF41-A807-A4796DE87229}"/>
                  </a:ext>
                </a:extLst>
              </p:cNvPr>
              <p:cNvSpPr/>
              <p:nvPr/>
            </p:nvSpPr>
            <p:spPr bwMode="auto">
              <a:xfrm>
                <a:off x="5421500" y="4824084"/>
                <a:ext cx="239712" cy="266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/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  <p:sp>
            <p:nvSpPr>
              <p:cNvPr id="51" name="Diagonal Stripe 50">
                <a:extLst>
                  <a:ext uri="{FF2B5EF4-FFF2-40B4-BE49-F238E27FC236}">
                    <a16:creationId xmlns:a16="http://schemas.microsoft.com/office/drawing/2014/main" id="{0AAD0343-2423-E34E-A729-A4EF5929AE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434511" y="5029200"/>
                <a:ext cx="204289" cy="193810"/>
              </a:xfrm>
              <a:prstGeom prst="diagStrip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/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  <p:sp>
            <p:nvSpPr>
              <p:cNvPr id="52" name="Diagonal Stripe 51">
                <a:extLst>
                  <a:ext uri="{FF2B5EF4-FFF2-40B4-BE49-F238E27FC236}">
                    <a16:creationId xmlns:a16="http://schemas.microsoft.com/office/drawing/2014/main" id="{987E7570-6867-044C-9060-8E3C46AB49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5455747" y="5035820"/>
                <a:ext cx="197311" cy="187190"/>
              </a:xfrm>
              <a:prstGeom prst="diagStrip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/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</p:grpSp>
        <p:sp>
          <p:nvSpPr>
            <p:cNvPr id="44" name="Rectangle 7">
              <a:extLst>
                <a:ext uri="{FF2B5EF4-FFF2-40B4-BE49-F238E27FC236}">
                  <a16:creationId xmlns:a16="http://schemas.microsoft.com/office/drawing/2014/main" id="{B93E0799-65AD-E34D-BDAC-8C78B065A1A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04841" y="4432470"/>
              <a:ext cx="411472" cy="1781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sx="999" sy="999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254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CC597A2-900C-3140-8AD5-0126C1F1B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3530043"/>
              <a:ext cx="1335940" cy="12569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B336C20-0499-054A-BD71-4A6D7B231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7494" y="3651273"/>
              <a:ext cx="152400" cy="1143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0EC040F-B078-C54F-973A-E6AA145F2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3657600"/>
              <a:ext cx="152400" cy="1143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478E2A8-C4E8-CF4D-A2BC-60C1D5659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4800893"/>
              <a:ext cx="1335940" cy="12569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</p:grpSp>
      <p:grpSp>
        <p:nvGrpSpPr>
          <p:cNvPr id="53" name="Group 15">
            <a:extLst>
              <a:ext uri="{FF2B5EF4-FFF2-40B4-BE49-F238E27FC236}">
                <a16:creationId xmlns:a16="http://schemas.microsoft.com/office/drawing/2014/main" id="{E9C24705-9948-484F-9A7E-6F2989BA33A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99887" y="4402423"/>
            <a:ext cx="974725" cy="1016000"/>
            <a:chOff x="2819400" y="3530043"/>
            <a:chExt cx="1340494" cy="1396548"/>
          </a:xfrm>
        </p:grpSpPr>
        <p:sp>
          <p:nvSpPr>
            <p:cNvPr id="54" name="Rectangle 16">
              <a:extLst>
                <a:ext uri="{FF2B5EF4-FFF2-40B4-BE49-F238E27FC236}">
                  <a16:creationId xmlns:a16="http://schemas.microsoft.com/office/drawing/2014/main" id="{16DD61DF-19C6-0E4E-90F6-01D80B7CD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4841" y="3784984"/>
              <a:ext cx="800720" cy="21640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sx="999" sy="999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254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56" name="Rectangle 17">
              <a:extLst>
                <a:ext uri="{FF2B5EF4-FFF2-40B4-BE49-F238E27FC236}">
                  <a16:creationId xmlns:a16="http://schemas.microsoft.com/office/drawing/2014/main" id="{1BD712FA-CF47-1E43-BAA2-02531A3686D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04841" y="4133711"/>
              <a:ext cx="411472" cy="1781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sx="999" sy="999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254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1F225D6-B4A0-2745-A758-459F9DC5F5E7}"/>
                </a:ext>
              </a:extLst>
            </p:cNvPr>
            <p:cNvGrpSpPr/>
            <p:nvPr/>
          </p:nvGrpSpPr>
          <p:grpSpPr>
            <a:xfrm>
              <a:off x="3653482" y="4211669"/>
              <a:ext cx="239712" cy="398926"/>
              <a:chOff x="5421500" y="4824084"/>
              <a:chExt cx="239712" cy="398926"/>
            </a:xfrm>
            <a:solidFill>
              <a:srgbClr val="00B050"/>
            </a:solidFill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91341E2-C992-2F4E-AF5D-92F82B09737D}"/>
                  </a:ext>
                </a:extLst>
              </p:cNvPr>
              <p:cNvSpPr/>
              <p:nvPr/>
            </p:nvSpPr>
            <p:spPr bwMode="auto">
              <a:xfrm>
                <a:off x="5421500" y="4824084"/>
                <a:ext cx="239712" cy="266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/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  <p:sp>
            <p:nvSpPr>
              <p:cNvPr id="64" name="Diagonal Stripe 63">
                <a:extLst>
                  <a:ext uri="{FF2B5EF4-FFF2-40B4-BE49-F238E27FC236}">
                    <a16:creationId xmlns:a16="http://schemas.microsoft.com/office/drawing/2014/main" id="{D48A859C-D346-A548-93C0-2EA9501559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434511" y="5029200"/>
                <a:ext cx="204289" cy="193810"/>
              </a:xfrm>
              <a:prstGeom prst="diagStrip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/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  <p:sp>
            <p:nvSpPr>
              <p:cNvPr id="65" name="Diagonal Stripe 64">
                <a:extLst>
                  <a:ext uri="{FF2B5EF4-FFF2-40B4-BE49-F238E27FC236}">
                    <a16:creationId xmlns:a16="http://schemas.microsoft.com/office/drawing/2014/main" id="{F2658626-AF0D-9B4E-BF66-8E7B9ACAAB3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5455747" y="5035820"/>
                <a:ext cx="197311" cy="187190"/>
              </a:xfrm>
              <a:prstGeom prst="diagStrip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  <a:bevel/>
                <a:headEnd type="none" w="med" len="med"/>
                <a:tailEnd type="none" w="med" len="med"/>
              </a:ln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 lIns="45720" rIns="45720" anchor="ctr"/>
              <a:lstStyle/>
              <a:p>
                <a:pPr eaLnBrk="1">
                  <a:defRPr/>
                </a:pPr>
                <a:endParaRPr lang="en-US">
                  <a:latin typeface="Arial" pitchFamily="17" charset="0"/>
                  <a:ea typeface="Arial" pitchFamily="17" charset="0"/>
                  <a:cs typeface="Arial" pitchFamily="17" charset="0"/>
                  <a:sym typeface="Arial" pitchFamily="17" charset="0"/>
                </a:endParaRPr>
              </a:p>
            </p:txBody>
          </p:sp>
        </p:grpSp>
        <p:sp>
          <p:nvSpPr>
            <p:cNvPr id="58" name="Rectangle 19">
              <a:extLst>
                <a:ext uri="{FF2B5EF4-FFF2-40B4-BE49-F238E27FC236}">
                  <a16:creationId xmlns:a16="http://schemas.microsoft.com/office/drawing/2014/main" id="{58FCDD55-11AE-B14B-819E-D5BDA9042C4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04841" y="4432470"/>
              <a:ext cx="411472" cy="1781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sx="999" sy="999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254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67411C5-9C9D-F947-9AC7-577DFC3E2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3530043"/>
              <a:ext cx="1335940" cy="12569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DF4F57A-87A3-ED41-AC6C-68BD890A2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7494" y="3651273"/>
              <a:ext cx="152400" cy="1143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F457F73-5DC4-C14E-ACAD-5780F607C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3657600"/>
              <a:ext cx="152400" cy="1143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1AE2FCF-FA3E-BD4B-B78B-F4ABD1115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4800893"/>
              <a:ext cx="1335940" cy="12569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en-US" altLang="en-US"/>
            </a:p>
          </p:txBody>
        </p:sp>
      </p:grp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Trust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2400" dirty="0"/>
          </a:p>
          <a:p>
            <a:pPr>
              <a:buFont typeface="Arial" charset="0"/>
              <a:buNone/>
            </a:pPr>
            <a:r>
              <a:rPr lang="en-US" altLang="en-US" sz="2400" dirty="0" err="1"/>
              <a:t>Проблемы</a:t>
            </a:r>
            <a:endParaRPr lang="en-US" altLang="en-US" sz="2400" dirty="0"/>
          </a:p>
          <a:p>
            <a:r>
              <a:rPr lang="en-US" altLang="en-US" sz="2400" dirty="0" err="1"/>
              <a:t>Нельзя</a:t>
            </a:r>
            <a:r>
              <a:rPr lang="en-US" altLang="en-US" sz="2400" dirty="0"/>
              <a:t> </a:t>
            </a:r>
            <a:r>
              <a:rPr lang="en-US" altLang="en-US" sz="2400" dirty="0" err="1"/>
              <a:t>ограничить</a:t>
            </a:r>
            <a:r>
              <a:rPr lang="en-US" altLang="en-US" sz="2400" dirty="0"/>
              <a:t> Intermediate CA </a:t>
            </a:r>
            <a:r>
              <a:rPr lang="en-US" altLang="en-US" sz="2400" dirty="0" err="1"/>
              <a:t>в</a:t>
            </a:r>
            <a:r>
              <a:rPr lang="en-US" altLang="en-US" sz="2400" dirty="0"/>
              <a:t> </a:t>
            </a:r>
            <a:r>
              <a:rPr lang="en-US" altLang="en-US" sz="2400" dirty="0" err="1"/>
              <a:t>выдаче</a:t>
            </a:r>
            <a:r>
              <a:rPr lang="en-US" altLang="en-US" sz="2400" dirty="0"/>
              <a:t> </a:t>
            </a:r>
            <a:r>
              <a:rPr lang="en-US" altLang="en-US" sz="2400" dirty="0" err="1"/>
              <a:t>сертификатов</a:t>
            </a:r>
            <a:endParaRPr lang="en-US" altLang="en-US" sz="2400" dirty="0"/>
          </a:p>
          <a:p>
            <a:r>
              <a:rPr lang="en-US" altLang="en-US" sz="2400" dirty="0" err="1"/>
              <a:t>Что</a:t>
            </a:r>
            <a:r>
              <a:rPr lang="en-US" altLang="en-US" sz="2400" dirty="0"/>
              <a:t> </a:t>
            </a:r>
            <a:r>
              <a:rPr lang="en-US" altLang="en-US" sz="2400" dirty="0" err="1"/>
              <a:t>делать</a:t>
            </a:r>
            <a:r>
              <a:rPr lang="en-US" altLang="en-US" sz="2400" dirty="0"/>
              <a:t> </a:t>
            </a:r>
            <a:r>
              <a:rPr lang="en-US" altLang="en-US" sz="2400" dirty="0" err="1"/>
              <a:t>при</a:t>
            </a:r>
            <a:r>
              <a:rPr lang="en-US" altLang="en-US" sz="2400" dirty="0"/>
              <a:t> </a:t>
            </a:r>
            <a:r>
              <a:rPr lang="en-US" altLang="en-US" sz="2400" dirty="0" err="1"/>
              <a:t>недоступности</a:t>
            </a:r>
            <a:r>
              <a:rPr lang="en-US" altLang="en-US" sz="2400" dirty="0"/>
              <a:t> CRL/OSCP ?</a:t>
            </a:r>
          </a:p>
          <a:p>
            <a:r>
              <a:rPr lang="en-US" altLang="en-US" sz="2400" dirty="0" err="1"/>
              <a:t>Что</a:t>
            </a:r>
            <a:r>
              <a:rPr lang="en-US" altLang="en-US" sz="2400" dirty="0"/>
              <a:t> </a:t>
            </a:r>
            <a:r>
              <a:rPr lang="en-US" altLang="en-US" sz="2400" dirty="0" err="1"/>
              <a:t>делать</a:t>
            </a:r>
            <a:r>
              <a:rPr lang="en-US" altLang="en-US" sz="2400" dirty="0"/>
              <a:t> </a:t>
            </a:r>
            <a:r>
              <a:rPr lang="en-US" altLang="en-US" sz="2400" dirty="0" err="1"/>
              <a:t>при</a:t>
            </a:r>
            <a:r>
              <a:rPr lang="en-US" altLang="en-US" sz="2400" dirty="0"/>
              <a:t> </a:t>
            </a:r>
            <a:r>
              <a:rPr lang="en-US" altLang="en-US" sz="2400" dirty="0" err="1"/>
              <a:t>компрометации</a:t>
            </a:r>
            <a:r>
              <a:rPr lang="en-US" altLang="en-US" sz="2400" dirty="0"/>
              <a:t> </a:t>
            </a:r>
            <a:r>
              <a:rPr lang="en-US" altLang="en-US" sz="2400" dirty="0" err="1"/>
              <a:t>сертификата</a:t>
            </a:r>
            <a:r>
              <a:rPr lang="en-US" altLang="en-US" sz="2400" dirty="0"/>
              <a:t> </a:t>
            </a:r>
            <a:r>
              <a:rPr lang="en-US" altLang="en-US" sz="2400" dirty="0" err="1"/>
              <a:t>субъекта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сервера</a:t>
            </a:r>
            <a:r>
              <a:rPr lang="en-US" altLang="en-US" sz="2400" dirty="0"/>
              <a:t>) ?</a:t>
            </a:r>
          </a:p>
          <a:p>
            <a:r>
              <a:rPr lang="en-US" altLang="en-US" sz="2400" dirty="0" err="1"/>
              <a:t>Что</a:t>
            </a:r>
            <a:r>
              <a:rPr lang="en-US" altLang="en-US" sz="2400" dirty="0"/>
              <a:t> </a:t>
            </a:r>
            <a:r>
              <a:rPr lang="en-US" altLang="en-US" sz="2400" dirty="0" err="1"/>
              <a:t>делать</a:t>
            </a:r>
            <a:r>
              <a:rPr lang="en-US" altLang="en-US" sz="2400" dirty="0"/>
              <a:t> </a:t>
            </a:r>
            <a:r>
              <a:rPr lang="en-US" altLang="en-US" sz="2400" dirty="0" err="1"/>
              <a:t>при</a:t>
            </a:r>
            <a:r>
              <a:rPr lang="en-US" altLang="en-US" sz="2400" dirty="0"/>
              <a:t> </a:t>
            </a:r>
            <a:r>
              <a:rPr lang="en-US" altLang="en-US" sz="2400" dirty="0" err="1"/>
              <a:t>компрометации</a:t>
            </a:r>
            <a:r>
              <a:rPr lang="en-US" altLang="en-US" sz="2400" dirty="0"/>
              <a:t> CA 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Server is compromised	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2400" dirty="0"/>
          </a:p>
          <a:p>
            <a:r>
              <a:rPr lang="en-US" altLang="en-US" sz="2400" dirty="0"/>
              <a:t>PFS – Perfect Forward Secrecy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 is compromised	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1820864" y="179230"/>
            <a:ext cx="8562975" cy="49244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ru-RU"/>
              <a:t>PKI extensions</a:t>
            </a:r>
            <a:endParaRPr lang="ru-RU" altLang="ru-RU"/>
          </a:p>
        </p:txBody>
      </p:sp>
      <p:sp>
        <p:nvSpPr>
          <p:cNvPr id="614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dirty="0"/>
              <a:t>Certificate pinning (Public Key Pinning Extension for HTTP)</a:t>
            </a:r>
            <a:r>
              <a:rPr lang="ru-RU" altLang="ru-RU" dirty="0"/>
              <a:t> - </a:t>
            </a:r>
            <a:r>
              <a:rPr lang="en-GB" altLang="ru-RU" b="1" dirty="0"/>
              <a:t>Deprecated</a:t>
            </a:r>
            <a:endParaRPr lang="en-US" altLang="ru-RU" b="1" dirty="0"/>
          </a:p>
          <a:p>
            <a:pPr marL="392113" lvl="1" indent="0">
              <a:buNone/>
            </a:pPr>
            <a:r>
              <a:rPr lang="en-US" altLang="ru-RU" dirty="0">
                <a:hlinkClick r:id="rId3"/>
              </a:rPr>
              <a:t>https://datatracker.ietf.org/doc/html/draft-ietf-websec-key-pinning-20</a:t>
            </a:r>
            <a:endParaRPr lang="en-US" altLang="ru-RU" dirty="0"/>
          </a:p>
          <a:p>
            <a:r>
              <a:rPr lang="en-US" altLang="ru-RU" dirty="0"/>
              <a:t>Convergence (</a:t>
            </a:r>
            <a:r>
              <a:rPr lang="en-US" altLang="ru-RU" dirty="0">
                <a:hlinkClick r:id="rId4"/>
              </a:rPr>
              <a:t>https://convergence.io/</a:t>
            </a:r>
            <a:r>
              <a:rPr lang="ru-RU" altLang="ru-RU" dirty="0"/>
              <a:t>)</a:t>
            </a:r>
            <a:endParaRPr lang="en-US" altLang="ru-RU" dirty="0"/>
          </a:p>
          <a:p>
            <a:pPr marL="392113" lvl="1" indent="0">
              <a:buNone/>
            </a:pPr>
            <a:r>
              <a:rPr lang="en-US" altLang="ru-RU" dirty="0" err="1"/>
              <a:t>распределенная</a:t>
            </a:r>
            <a:r>
              <a:rPr lang="en-US" altLang="ru-RU" dirty="0"/>
              <a:t> </a:t>
            </a:r>
            <a:r>
              <a:rPr lang="en-US" altLang="ru-RU" dirty="0" err="1"/>
              <a:t>система</a:t>
            </a:r>
            <a:r>
              <a:rPr lang="en-US" altLang="ru-RU" dirty="0"/>
              <a:t> </a:t>
            </a:r>
            <a:r>
              <a:rPr lang="en-US" altLang="ru-RU" dirty="0" err="1"/>
              <a:t>доверия</a:t>
            </a:r>
            <a:r>
              <a:rPr lang="en-US" altLang="ru-RU" dirty="0"/>
              <a:t> (trust agility)</a:t>
            </a:r>
          </a:p>
          <a:p>
            <a:pPr marL="392113" lvl="1" indent="0">
              <a:buNone/>
            </a:pPr>
            <a:r>
              <a:rPr lang="en-US" altLang="ru-RU" dirty="0" err="1"/>
              <a:t>проверка</a:t>
            </a:r>
            <a:r>
              <a:rPr lang="en-US" altLang="ru-RU" dirty="0"/>
              <a:t> </a:t>
            </a:r>
            <a:r>
              <a:rPr lang="en-US" altLang="ru-RU" dirty="0" err="1"/>
              <a:t>сертификата</a:t>
            </a:r>
            <a:r>
              <a:rPr lang="en-US" altLang="ru-RU" dirty="0"/>
              <a:t> </a:t>
            </a:r>
            <a:r>
              <a:rPr lang="en-US" altLang="ru-RU" dirty="0" err="1"/>
              <a:t>третьими</a:t>
            </a:r>
            <a:r>
              <a:rPr lang="en-US" altLang="ru-RU" dirty="0"/>
              <a:t> </a:t>
            </a:r>
            <a:r>
              <a:rPr lang="en-US" altLang="ru-RU" dirty="0" err="1"/>
              <a:t>сторонами</a:t>
            </a:r>
            <a:r>
              <a:rPr lang="en-US" altLang="ru-RU" dirty="0"/>
              <a:t> (</a:t>
            </a:r>
            <a:r>
              <a:rPr lang="en-US" altLang="ru-RU" dirty="0" err="1"/>
              <a:t>нотариусами</a:t>
            </a:r>
            <a:r>
              <a:rPr lang="en-US" altLang="ru-RU" dirty="0"/>
              <a:t>)</a:t>
            </a:r>
          </a:p>
          <a:p>
            <a:r>
              <a:rPr lang="en-US" altLang="ru-RU" dirty="0"/>
              <a:t>TACK (</a:t>
            </a:r>
            <a:r>
              <a:rPr lang="en-US" altLang="ru-RU" dirty="0">
                <a:hlinkClick r:id="rId5"/>
              </a:rPr>
              <a:t>http://tack.io/</a:t>
            </a:r>
            <a:r>
              <a:rPr lang="ru-RU" altLang="ru-RU" dirty="0"/>
              <a:t>)</a:t>
            </a:r>
            <a:endParaRPr lang="en-US" altLang="ru-RU" dirty="0"/>
          </a:p>
          <a:p>
            <a:pPr marL="392113" lvl="1" indent="0">
              <a:buNone/>
            </a:pPr>
            <a:r>
              <a:rPr lang="en-US" altLang="ru-RU" dirty="0" err="1"/>
              <a:t>расширение</a:t>
            </a:r>
            <a:r>
              <a:rPr lang="en-US" altLang="ru-RU" dirty="0"/>
              <a:t> TLS</a:t>
            </a:r>
          </a:p>
          <a:p>
            <a:pPr marL="392113" lvl="1" indent="0">
              <a:buNone/>
            </a:pPr>
            <a:r>
              <a:rPr lang="en-US" altLang="ru-RU" dirty="0" err="1"/>
              <a:t>не</a:t>
            </a:r>
            <a:r>
              <a:rPr lang="en-US" altLang="ru-RU" dirty="0"/>
              <a:t> </a:t>
            </a:r>
            <a:r>
              <a:rPr lang="en-US" altLang="ru-RU" dirty="0" err="1"/>
              <a:t>защищает</a:t>
            </a:r>
            <a:r>
              <a:rPr lang="en-US" altLang="ru-RU" dirty="0"/>
              <a:t> </a:t>
            </a:r>
            <a:r>
              <a:rPr lang="en-US" altLang="ru-RU" dirty="0" err="1"/>
              <a:t>от</a:t>
            </a:r>
            <a:r>
              <a:rPr lang="en-US" altLang="ru-RU" dirty="0"/>
              <a:t> MITM </a:t>
            </a:r>
            <a:r>
              <a:rPr lang="en-US" altLang="ru-RU" dirty="0" err="1"/>
              <a:t>при</a:t>
            </a:r>
            <a:r>
              <a:rPr lang="en-US" altLang="ru-RU" dirty="0"/>
              <a:t> </a:t>
            </a:r>
            <a:r>
              <a:rPr lang="en-US" altLang="ru-RU" dirty="0" err="1"/>
              <a:t>первом</a:t>
            </a:r>
            <a:r>
              <a:rPr lang="en-US" altLang="ru-RU" dirty="0"/>
              <a:t> </a:t>
            </a:r>
            <a:r>
              <a:rPr lang="en-US" altLang="ru-RU" dirty="0" err="1"/>
              <a:t>обращении</a:t>
            </a:r>
            <a:endParaRPr lang="en-US" altLang="ru-RU" dirty="0"/>
          </a:p>
          <a:p>
            <a:r>
              <a:rPr lang="en-US" altLang="ru-RU" dirty="0"/>
              <a:t>Google Certificate Pinning</a:t>
            </a:r>
          </a:p>
          <a:p>
            <a:r>
              <a:rPr lang="en-US" altLang="ru-RU" dirty="0"/>
              <a:t>Certificate Transparency (</a:t>
            </a:r>
            <a:r>
              <a:rPr lang="en-US" altLang="ru-RU" dirty="0">
                <a:hlinkClick r:id="rId6"/>
              </a:rPr>
              <a:t>https://certificate.transparency.dev/</a:t>
            </a:r>
            <a:r>
              <a:rPr lang="ru-RU" altLang="ru-RU" dirty="0"/>
              <a:t>)</a:t>
            </a:r>
            <a:endParaRPr lang="en-US" altLang="ru-RU" dirty="0"/>
          </a:p>
          <a:p>
            <a:pPr marL="392113" lvl="1" indent="0">
              <a:buNone/>
            </a:pPr>
            <a:r>
              <a:rPr lang="en-US" altLang="ru-RU" dirty="0" err="1"/>
              <a:t>идея</a:t>
            </a:r>
            <a:r>
              <a:rPr lang="en-US" altLang="ru-RU" dirty="0"/>
              <a:t>: </a:t>
            </a:r>
            <a:r>
              <a:rPr lang="en-US" altLang="ru-RU" dirty="0" err="1"/>
              <a:t>невозможно</a:t>
            </a:r>
            <a:r>
              <a:rPr lang="en-US" altLang="ru-RU" dirty="0"/>
              <a:t> </a:t>
            </a:r>
            <a:r>
              <a:rPr lang="en-US" altLang="ru-RU" dirty="0" err="1"/>
              <a:t>выписать</a:t>
            </a:r>
            <a:r>
              <a:rPr lang="en-US" altLang="ru-RU" dirty="0"/>
              <a:t> </a:t>
            </a:r>
            <a:r>
              <a:rPr lang="en-US" altLang="ru-RU" dirty="0" err="1"/>
              <a:t>сертификат</a:t>
            </a:r>
            <a:r>
              <a:rPr lang="en-US" altLang="ru-RU" dirty="0"/>
              <a:t> </a:t>
            </a:r>
            <a:r>
              <a:rPr lang="en-US" altLang="ru-RU" dirty="0" err="1"/>
              <a:t>на</a:t>
            </a:r>
            <a:r>
              <a:rPr lang="en-US" altLang="ru-RU" dirty="0"/>
              <a:t> </a:t>
            </a:r>
            <a:r>
              <a:rPr lang="en-US" altLang="ru-RU" dirty="0" err="1"/>
              <a:t>домен</a:t>
            </a:r>
            <a:r>
              <a:rPr lang="en-US" altLang="ru-RU" dirty="0"/>
              <a:t> </a:t>
            </a:r>
            <a:r>
              <a:rPr lang="en-US" altLang="ru-RU" dirty="0" err="1"/>
              <a:t>незаметно</a:t>
            </a:r>
            <a:r>
              <a:rPr lang="en-US" altLang="ru-RU" dirty="0"/>
              <a:t> </a:t>
            </a:r>
            <a:r>
              <a:rPr lang="en-US" altLang="ru-RU" dirty="0" err="1"/>
              <a:t>для</a:t>
            </a:r>
            <a:r>
              <a:rPr lang="en-US" altLang="ru-RU" dirty="0"/>
              <a:t> </a:t>
            </a:r>
            <a:r>
              <a:rPr lang="en-US" altLang="ru-RU" dirty="0" err="1"/>
              <a:t>владельца</a:t>
            </a:r>
            <a:endParaRPr lang="en-US" altLang="ru-RU" dirty="0"/>
          </a:p>
          <a:p>
            <a:pPr marL="392113" lvl="1" indent="0">
              <a:buNone/>
            </a:pPr>
            <a:r>
              <a:rPr lang="en-US" altLang="ru-RU" dirty="0"/>
              <a:t>	certificate logs</a:t>
            </a:r>
          </a:p>
          <a:p>
            <a:pPr marL="392113" lvl="1" indent="0">
              <a:buNone/>
            </a:pPr>
            <a:r>
              <a:rPr lang="en-US" altLang="ru-RU" dirty="0"/>
              <a:t>	certificate monitors</a:t>
            </a:r>
          </a:p>
          <a:p>
            <a:pPr marL="392113" lvl="1" indent="0">
              <a:buNone/>
            </a:pPr>
            <a:r>
              <a:rPr lang="en-US" altLang="ru-RU" dirty="0"/>
              <a:t>	certificate auditors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Mozilla SSL Configuration Generator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6294" y="739776"/>
            <a:ext cx="8332112" cy="558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29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openssl</a:t>
            </a:r>
            <a:r>
              <a:rPr lang="en-US" dirty="0"/>
              <a:t> cli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dirty="0">
              <a:hlinkClick r:id="rId2"/>
            </a:endParaRPr>
          </a:p>
          <a:p>
            <a:pPr marL="0" indent="0" algn="ctr">
              <a:buNone/>
            </a:pPr>
            <a:endParaRPr lang="en-US" sz="2400" dirty="0">
              <a:hlinkClick r:id="rId2"/>
            </a:endParaRPr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https://wiki.openssl.org/index.php/Command_Line_Utilities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3995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1820864" y="179230"/>
            <a:ext cx="8562975" cy="49244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ru-RU"/>
              <a:t>Certificate format</a:t>
            </a:r>
            <a:endParaRPr lang="ru-RU" altLang="ru-RU"/>
          </a:p>
        </p:txBody>
      </p:sp>
      <p:sp>
        <p:nvSpPr>
          <p:cNvPr id="614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dirty="0" err="1"/>
              <a:t>openssl</a:t>
            </a:r>
            <a:r>
              <a:rPr lang="en-US" altLang="ru-RU" dirty="0"/>
              <a:t> x509 -inform &lt;DER or PEM&gt; -</a:t>
            </a:r>
            <a:r>
              <a:rPr lang="en-US" altLang="ru-RU" dirty="0" err="1"/>
              <a:t>outform</a:t>
            </a:r>
            <a:r>
              <a:rPr lang="en-US" altLang="ru-RU" dirty="0"/>
              <a:t> &lt;DER or PEM&gt; …</a:t>
            </a:r>
          </a:p>
          <a:p>
            <a:r>
              <a:rPr lang="en-US" altLang="ru-RU" dirty="0" err="1"/>
              <a:t>openssl</a:t>
            </a:r>
            <a:r>
              <a:rPr lang="en-US" altLang="ru-RU" dirty="0"/>
              <a:t> </a:t>
            </a:r>
            <a:r>
              <a:rPr lang="en-GB" dirty="0"/>
              <a:t>pkcs12 …</a:t>
            </a:r>
            <a:endParaRPr lang="en-US" altLang="ru-RU" dirty="0"/>
          </a:p>
          <a:p>
            <a:endParaRPr lang="en-US" altLang="ru-RU" dirty="0"/>
          </a:p>
          <a:p>
            <a:r>
              <a:rPr lang="en-US" altLang="ru-RU" dirty="0"/>
              <a:t>PEM (base64)</a:t>
            </a:r>
          </a:p>
          <a:p>
            <a:pPr>
              <a:buFont typeface="Arial" charset="0"/>
              <a:buNone/>
            </a:pPr>
            <a:r>
              <a:rPr lang="en-US" altLang="ru-RU" sz="1600" dirty="0">
                <a:latin typeface="Courier New" charset="0"/>
                <a:ea typeface="Courier New" charset="0"/>
                <a:cs typeface="Courier New" charset="0"/>
              </a:rPr>
              <a:t>-----BEGIN CERTIFICATE-----MIIEQjCCAyoCAQIwDQYJKoZIhvcNAQELBQAwaTELMAkGA1UEBhMCUlUxDzANBgNV</a:t>
            </a:r>
          </a:p>
          <a:p>
            <a:pPr>
              <a:buFont typeface="Arial" charset="0"/>
              <a:buNone/>
            </a:pPr>
            <a:r>
              <a:rPr lang="en-US" altLang="ru-RU" sz="1600" dirty="0">
                <a:latin typeface="Courier New" charset="0"/>
                <a:ea typeface="Courier New" charset="0"/>
                <a:cs typeface="Courier New" charset="0"/>
              </a:rPr>
              <a:t>…</a:t>
            </a:r>
          </a:p>
          <a:p>
            <a:pPr>
              <a:buFont typeface="Arial" charset="0"/>
              <a:buNone/>
            </a:pPr>
            <a:r>
              <a:rPr lang="en-US" altLang="ru-RU" sz="1600" dirty="0">
                <a:latin typeface="Courier New" charset="0"/>
                <a:ea typeface="Courier New" charset="0"/>
                <a:cs typeface="Courier New" charset="0"/>
              </a:rPr>
              <a:t>8jOz9V6tLt4uycVT1eMYQqU+u94dPIR3SFOXRa0UfdTVErNVQB8wpoHE9CEGgtwH</a:t>
            </a:r>
          </a:p>
          <a:p>
            <a:pPr>
              <a:buFont typeface="Arial" charset="0"/>
              <a:buNone/>
            </a:pPr>
            <a:r>
              <a:rPr lang="en-US" altLang="ru-RU" sz="1600" dirty="0">
                <a:latin typeface="Courier New" charset="0"/>
                <a:ea typeface="Courier New" charset="0"/>
                <a:cs typeface="Courier New" charset="0"/>
              </a:rPr>
              <a:t>qDfmV9Ft15LinCQ1jv/AKa1fPGJHYPgCTwPq6wl5vAke9nYwjHQ=</a:t>
            </a:r>
          </a:p>
          <a:p>
            <a:pPr>
              <a:buFont typeface="Arial" charset="0"/>
              <a:buNone/>
            </a:pPr>
            <a:r>
              <a:rPr lang="en-US" altLang="ru-RU" sz="1600" dirty="0">
                <a:latin typeface="Courier New" charset="0"/>
                <a:ea typeface="Courier New" charset="0"/>
                <a:cs typeface="Courier New" charset="0"/>
              </a:rPr>
              <a:t>-----END CERTIFICATE-----</a:t>
            </a:r>
          </a:p>
          <a:p>
            <a:endParaRPr lang="en-US" altLang="ru-RU" dirty="0"/>
          </a:p>
          <a:p>
            <a:r>
              <a:rPr lang="en-US" altLang="ru-RU" dirty="0"/>
              <a:t>DER (binary)</a:t>
            </a:r>
          </a:p>
          <a:p>
            <a:endParaRPr lang="en-US" altLang="ru-RU" dirty="0"/>
          </a:p>
          <a:p>
            <a:r>
              <a:rPr lang="en-US" altLang="ru-RU" dirty="0"/>
              <a:t>PKCS#12 (container)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Connect via HTTPS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openssl</a:t>
            </a:r>
            <a:r>
              <a:rPr lang="en-US" sz="24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s_client</a:t>
            </a:r>
            <a:r>
              <a:rPr lang="en-US" sz="24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-connect</a:t>
            </a:r>
            <a:r>
              <a:rPr lang="en-US" sz="24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parallels.com:443</a:t>
            </a:r>
          </a:p>
          <a:p>
            <a:endParaRPr lang="en-US" sz="2400" dirty="0">
              <a:solidFill>
                <a:schemeClr val="accent4">
                  <a:lumMod val="50000"/>
                  <a:lumOff val="50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With SNI</a:t>
            </a:r>
          </a:p>
          <a:p>
            <a:r>
              <a:rPr lang="en-US" sz="2400" dirty="0" err="1">
                <a:latin typeface="Courier" charset="0"/>
                <a:ea typeface="Courier" charset="0"/>
                <a:cs typeface="Courier" charset="0"/>
              </a:rPr>
              <a:t>openssl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err="1">
                <a:latin typeface="Courier" charset="0"/>
                <a:ea typeface="Courier" charset="0"/>
                <a:cs typeface="Courier" charset="0"/>
              </a:rPr>
              <a:t>s_client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-connect </a:t>
            </a:r>
            <a:r>
              <a:rPr lang="en-US" sz="24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parallels.com:443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				-</a:t>
            </a:r>
            <a:r>
              <a:rPr lang="en-US" sz="2400" dirty="0" err="1">
                <a:latin typeface="Courier" charset="0"/>
                <a:ea typeface="Courier" charset="0"/>
                <a:cs typeface="Courier" charset="0"/>
              </a:rPr>
              <a:t>servername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parallels.com</a:t>
            </a:r>
            <a:endParaRPr lang="en-US" sz="2400" dirty="0">
              <a:solidFill>
                <a:schemeClr val="accent4">
                  <a:lumMod val="50000"/>
                  <a:lumOff val="50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329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Connect via HTTPS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openssl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s_client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-connect</a:t>
            </a:r>
            <a:r>
              <a:rPr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parallels.com:443 &lt;/dev/null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CONNECTED(00000003)</a:t>
            </a:r>
          </a:p>
          <a:p>
            <a:pPr marL="0" indent="0">
              <a:buNone/>
            </a:pPr>
            <a:r>
              <a:rPr lang="de-DE" sz="18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depth</a:t>
            </a:r>
            <a:r>
              <a:rPr lang="de-DE" sz="18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=3</a:t>
            </a:r>
            <a:r>
              <a:rPr lang="de-DE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C = US, O = "The Go Daddy Group, Inc.", OU = Go Daddy Class 2 </a:t>
            </a:r>
            <a:r>
              <a:rPr lang="de-DE" sz="18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Certification</a:t>
            </a:r>
            <a:r>
              <a:rPr lang="de-DE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Authority</a:t>
            </a:r>
          </a:p>
          <a:p>
            <a:pPr marL="0" indent="0">
              <a:buNone/>
            </a:pPr>
            <a:r>
              <a:rPr lang="de-DE" sz="18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verify</a:t>
            </a:r>
            <a:r>
              <a:rPr lang="de-DE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return:1</a:t>
            </a:r>
          </a:p>
          <a:p>
            <a:pPr marL="0" indent="0">
              <a:buNone/>
            </a:pPr>
            <a:r>
              <a:rPr lang="de-DE" sz="18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depth</a:t>
            </a:r>
            <a:r>
              <a:rPr lang="de-DE" sz="18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=2</a:t>
            </a:r>
            <a:r>
              <a:rPr lang="de-DE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C = US, ST = Arizona, L = Scottsdale, O = "</a:t>
            </a:r>
            <a:r>
              <a:rPr lang="de-DE" sz="18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GoDaddy.com</a:t>
            </a:r>
            <a:r>
              <a:rPr lang="de-DE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, Inc.", </a:t>
            </a:r>
            <a:r>
              <a:rPr lang="de-DE" sz="18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CN = Go Daddy Root </a:t>
            </a:r>
            <a:r>
              <a:rPr lang="de-DE" sz="1800" b="1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Certificate</a:t>
            </a:r>
            <a:r>
              <a:rPr lang="de-DE" sz="18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Authority - G2</a:t>
            </a:r>
          </a:p>
          <a:p>
            <a:pPr marL="0" indent="0">
              <a:buNone/>
            </a:pPr>
            <a:r>
              <a:rPr lang="de-DE" sz="18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verify</a:t>
            </a:r>
            <a:r>
              <a:rPr lang="de-DE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return:1</a:t>
            </a:r>
          </a:p>
          <a:p>
            <a:pPr marL="0" indent="0">
              <a:buNone/>
            </a:pPr>
            <a:r>
              <a:rPr lang="de-DE" sz="18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depth</a:t>
            </a:r>
            <a:r>
              <a:rPr lang="de-DE" sz="18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=1</a:t>
            </a:r>
            <a:r>
              <a:rPr lang="de-DE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C = US, ST = Arizona, L = Scottsdale, O = "</a:t>
            </a:r>
            <a:r>
              <a:rPr lang="de-DE" sz="18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GoDaddy.com</a:t>
            </a:r>
            <a:r>
              <a:rPr lang="de-DE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, Inc.", OU = http://</a:t>
            </a:r>
            <a:r>
              <a:rPr lang="de-DE" sz="18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certs.godaddy.com</a:t>
            </a:r>
            <a:r>
              <a:rPr lang="de-DE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de-DE" sz="18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repository</a:t>
            </a:r>
            <a:r>
              <a:rPr lang="de-DE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/, </a:t>
            </a:r>
            <a:r>
              <a:rPr lang="de-DE" sz="18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CN = Go Daddy Secure </a:t>
            </a:r>
            <a:r>
              <a:rPr lang="de-DE" sz="1800" b="1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Certificate</a:t>
            </a:r>
            <a:r>
              <a:rPr lang="de-DE" sz="18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Authority - G2</a:t>
            </a:r>
          </a:p>
          <a:p>
            <a:pPr marL="0" indent="0">
              <a:buNone/>
            </a:pPr>
            <a:r>
              <a:rPr lang="de-DE" sz="18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verify</a:t>
            </a:r>
            <a:r>
              <a:rPr lang="de-DE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return:1</a:t>
            </a:r>
          </a:p>
          <a:p>
            <a:pPr marL="0" indent="0">
              <a:buNone/>
            </a:pPr>
            <a:r>
              <a:rPr lang="de-DE" sz="18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depth</a:t>
            </a:r>
            <a:r>
              <a:rPr lang="de-DE" sz="18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=0</a:t>
            </a:r>
            <a:r>
              <a:rPr lang="de-DE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OU = Domain Control </a:t>
            </a:r>
            <a:r>
              <a:rPr lang="de-DE" sz="18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Validated</a:t>
            </a:r>
            <a:r>
              <a:rPr lang="de-DE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de-DE" sz="18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CN = </a:t>
            </a:r>
            <a:r>
              <a:rPr lang="de-DE" sz="1800" b="1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www.parallels.com</a:t>
            </a:r>
            <a:endParaRPr lang="de-DE" sz="1800" b="1" dirty="0">
              <a:solidFill>
                <a:schemeClr val="accent4">
                  <a:lumMod val="50000"/>
                  <a:lumOff val="50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de-DE" sz="18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verify</a:t>
            </a:r>
            <a:r>
              <a:rPr lang="de-DE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return:1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---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33675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Ciphers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689" y="1685877"/>
            <a:ext cx="8567737" cy="376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675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Connect via HTTPS (continue)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---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Certificate chain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0 s:/OU=Domain Control Validated/CN=</a:t>
            </a:r>
            <a:r>
              <a:rPr lang="en-US" sz="18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www.parallels.com</a:t>
            </a:r>
            <a:endParaRPr lang="en-US" sz="1800" dirty="0">
              <a:solidFill>
                <a:schemeClr val="accent4">
                  <a:lumMod val="50000"/>
                  <a:lumOff val="50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:/C=US/ST=Arizona/L=Scottsdale/O=</a:t>
            </a:r>
            <a:r>
              <a:rPr lang="en-US" sz="18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GoDaddy.com</a:t>
            </a:r>
            <a:r>
              <a:rPr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, Inc./OU=http://</a:t>
            </a:r>
            <a:r>
              <a:rPr lang="en-US" sz="18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certs.godaddy.com</a:t>
            </a:r>
            <a:r>
              <a:rPr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/repository//CN=Go Daddy Secure Certificate Authority - G2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1 s:/C=US/ST=Arizona/L=Scottsdale/O=</a:t>
            </a:r>
            <a:r>
              <a:rPr lang="en-US" sz="18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GoDaddy.com</a:t>
            </a:r>
            <a:r>
              <a:rPr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, Inc./OU=http://</a:t>
            </a:r>
            <a:r>
              <a:rPr lang="en-US" sz="18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certs.godaddy.com</a:t>
            </a:r>
            <a:r>
              <a:rPr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/repository//CN=Go Daddy Secure Certificate Authority - G2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:/C=US/ST=Arizona/L=Scottsdale/O=</a:t>
            </a:r>
            <a:r>
              <a:rPr lang="en-US" sz="18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GoDaddy.com</a:t>
            </a:r>
            <a:r>
              <a:rPr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, Inc./CN=Go Daddy Root Certificate Authority - G2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2 s:/C=US/ST=Arizona/L=Scottsdale/O=</a:t>
            </a:r>
            <a:r>
              <a:rPr lang="en-US" sz="18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GoDaddy.com</a:t>
            </a:r>
            <a:r>
              <a:rPr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, Inc./CN=Go Daddy Root Certificate Authority - G2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:/C=US/O=The Go Daddy Group, Inc./OU=Go Daddy Class 2 Certification Authority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...</a:t>
            </a:r>
          </a:p>
          <a:p>
            <a:pPr marL="0" indent="0">
              <a:buNone/>
            </a:pPr>
            <a:endParaRPr lang="en-US" sz="1800" dirty="0">
              <a:solidFill>
                <a:schemeClr val="accent4">
                  <a:lumMod val="50000"/>
                  <a:lumOff val="50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1800" dirty="0">
              <a:solidFill>
                <a:schemeClr val="accent4">
                  <a:lumMod val="50000"/>
                  <a:lumOff val="50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198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Connect via HTTPS (continue)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Server certificate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-----BEGIN CERTIFICATE-----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MIIFLDCCBBSgAwIBAgIIJBccTf8MLKAwDQYJKoZIhvcNAQELBQAwgbQxCzAJBgNV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BAYTAlVTMRAwDgYDVQQIEwdBcml6b25hMRMwEQYDVQQHEwpTY290dHNkYWxlMRow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GAYDVQQKExFHb0RhZGR5LmNvbSwgSW5jLjEtMCsGA1UECxMkaHR0cDovL2NlcnRz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LmdvZGFkZHkuY29tL3JlcG9zaXRvcnkvMTMwMQYDVQQDEypHbyBEYWRkeSBTZWN1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cmUgQ2VydGlmaWNhdGUgQXV0aG9yaXR5IC0gRzIwHhcNMTUwODA1MjI0NjM4WhcN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MTgwODA1MjI0NjM4WjA/MSEwHwYDVQQLExhEb21haW4gQ29udHJvbCBWYWxpZGF0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ZWQxGjAYBgNVBAMTEXd3dy5wYXJhbGxlbHMuY29tMIIBIjANBgkqhkiG9w0BAQEF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AAOCAQ8AMIIBCgKCAQEAvXSc57ek7taFoV1eR9FFmR4pn0HOq5RWgCM2J6ASXXkh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o5v783aG3BLXCMgtPqlkRqODXctFaBqjGbxCcPPpVRkTPMWrKKkx25YYn3NmT8Bn</a:t>
            </a:r>
          </a:p>
          <a:p>
            <a:pPr marL="0" indent="0">
              <a:buNone/>
            </a:pPr>
            <a:r>
              <a:rPr lang="en-US" sz="16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jHqlHscZRZfTi</a:t>
            </a: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/HMqAGkSvr8q6TvbMJUIuQXBqNVDMn/67kvITecTF6jogLM/P6p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Pr1YbpYS17GTOYflSVZYIf1OCxhxWRoN4LZXVIwSL/f9yTDyl6mOK9uuZtBjCTD4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etT8PgvGzt1dvpGOLfwFiF21laXQ9odu18IJZF1eGzJoMeH5R2tev+sDi+o6+sCt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jwGGD52dirQSOZBV8XuECLAULffw/EpbU32Jq4TTNPVIw+8qX31MVkg1kOez2/</a:t>
            </a:r>
            <a:r>
              <a:rPr lang="en-US" sz="16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Za</a:t>
            </a:r>
            <a:endParaRPr lang="en-US" sz="1600" dirty="0">
              <a:solidFill>
                <a:schemeClr val="accent4">
                  <a:lumMod val="50000"/>
                  <a:lumOff val="50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YynnGXgOP2wF82miEHd8F+sPEqv3TCsWUm1xhaneg38=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-----END CERTIFICATE-----</a:t>
            </a:r>
          </a:p>
        </p:txBody>
      </p:sp>
    </p:spTree>
    <p:extLst>
      <p:ext uri="{BB962C8B-B14F-4D97-AF65-F5344CB8AC3E}">
        <p14:creationId xmlns:p14="http://schemas.microsoft.com/office/powerpoint/2010/main" val="21124109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View Certificate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openssl</a:t>
            </a:r>
            <a:r>
              <a:rPr lang="en-US" sz="1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x509</a:t>
            </a: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6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noout</a:t>
            </a: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-text -in example-</a:t>
            </a:r>
            <a:r>
              <a:rPr lang="en-US" sz="16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cert.pem</a:t>
            </a: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Certificate: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 Data: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     Version: 3 (0x2)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     Serial </a:t>
            </a:r>
            <a:r>
              <a:rPr lang="de-DE" sz="16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Number</a:t>
            </a: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: 2600578431146798240 (0x24171c4dff0c2ca0)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de-DE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Signature</a:t>
            </a:r>
            <a:r>
              <a:rPr lang="de-DE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Algorithm</a:t>
            </a:r>
            <a:r>
              <a:rPr lang="de-DE" sz="1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de-DE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sha256</a:t>
            </a:r>
            <a:r>
              <a:rPr lang="de-DE" sz="1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WithRSAEncryption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de-DE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Issuer</a:t>
            </a: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: C=US, ST=Arizona, L=Scottsdale, O=</a:t>
            </a:r>
            <a:r>
              <a:rPr lang="de-DE" sz="16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GoDaddy.com</a:t>
            </a: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, Inc., OU=http://</a:t>
            </a:r>
            <a:r>
              <a:rPr lang="de-DE" sz="16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certs.godaddy.com</a:t>
            </a: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de-DE" sz="16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repository</a:t>
            </a: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/, CN=Go Daddy Secure </a:t>
            </a:r>
            <a:r>
              <a:rPr lang="de-DE" sz="16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Certificate</a:t>
            </a: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Authority - G2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de-DE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Validity</a:t>
            </a:r>
            <a:endParaRPr lang="de-DE" sz="1600" b="1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         </a:t>
            </a:r>
            <a:r>
              <a:rPr lang="de-DE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Not </a:t>
            </a:r>
            <a:r>
              <a:rPr lang="de-DE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Before</a:t>
            </a: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: Aug  5 22:46:38 2015 GMT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         </a:t>
            </a:r>
            <a:r>
              <a:rPr lang="de-DE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Not After </a:t>
            </a: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: Aug  5 22:46:38 2018 GMT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de-DE" sz="1600" b="1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Subject</a:t>
            </a: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: OU=Domain Control </a:t>
            </a:r>
            <a:r>
              <a:rPr lang="de-DE" sz="16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Validated</a:t>
            </a: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, CN=</a:t>
            </a:r>
            <a:r>
              <a:rPr lang="de-DE" sz="16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www.parallels.com</a:t>
            </a:r>
            <a:endParaRPr lang="de-DE" sz="1600" dirty="0">
              <a:solidFill>
                <a:schemeClr val="accent4">
                  <a:lumMod val="50000"/>
                  <a:lumOff val="50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de-DE" sz="16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Subject</a:t>
            </a: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Public Key Info: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         Public Key </a:t>
            </a:r>
            <a:r>
              <a:rPr lang="de-DE" sz="16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Algorithm</a:t>
            </a: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de-DE" sz="16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rsaEncryption</a:t>
            </a:r>
            <a:endParaRPr lang="de-DE" sz="1600" dirty="0">
              <a:solidFill>
                <a:schemeClr val="accent4">
                  <a:lumMod val="50000"/>
                  <a:lumOff val="50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             Public-Key: (2048 </a:t>
            </a:r>
            <a:r>
              <a:rPr lang="de-DE" sz="16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bit</a:t>
            </a: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marL="0" indent="0">
              <a:buNone/>
            </a:pPr>
            <a:r>
              <a:rPr lang="ro-RO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             </a:t>
            </a:r>
            <a:r>
              <a:rPr lang="ro-RO" sz="16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Modulus</a:t>
            </a:r>
            <a:r>
              <a:rPr lang="ro-RO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                 00:bd:74:9c:e7:b7:a4:ee:d6:85:a1:5d:5e:47:d1: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                 ...</a:t>
            </a:r>
            <a:endParaRPr lang="en-US" sz="1600" dirty="0">
              <a:solidFill>
                <a:schemeClr val="accent4">
                  <a:lumMod val="50000"/>
                  <a:lumOff val="50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202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View Certificate (continue)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X509v3 extensions: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         </a:t>
            </a:r>
            <a:r>
              <a:rPr lang="en-US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X509v3 Basic Constraints</a:t>
            </a: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: critical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             CA:FALSE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         </a:t>
            </a:r>
            <a:r>
              <a:rPr lang="en-US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X509v3 Extended Key Usage</a:t>
            </a: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             TLS Web Server Authentication, TLS Web Client Authentication</a:t>
            </a:r>
          </a:p>
          <a:p>
            <a:pPr marL="0" indent="0">
              <a:buNone/>
            </a:pPr>
            <a:r>
              <a:rPr lang="it-IT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         </a:t>
            </a:r>
            <a:r>
              <a:rPr lang="it-IT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X509v3 </a:t>
            </a:r>
            <a:r>
              <a:rPr lang="it-IT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Key</a:t>
            </a:r>
            <a:r>
              <a:rPr lang="it-IT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t-IT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Usage</a:t>
            </a:r>
            <a:r>
              <a:rPr lang="it-IT" sz="16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it-IT" sz="16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critical</a:t>
            </a:r>
            <a:endParaRPr lang="it-IT" sz="1600" dirty="0">
              <a:solidFill>
                <a:schemeClr val="accent4">
                  <a:lumMod val="50000"/>
                  <a:lumOff val="50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it-IT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             Digital </a:t>
            </a:r>
            <a:r>
              <a:rPr lang="it-IT" sz="16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Signature</a:t>
            </a:r>
            <a:r>
              <a:rPr lang="it-IT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it-IT" sz="16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Key</a:t>
            </a:r>
            <a:r>
              <a:rPr lang="it-IT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t-IT" sz="16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Encipherment</a:t>
            </a:r>
            <a:endParaRPr lang="it-IT" sz="1600" dirty="0">
              <a:solidFill>
                <a:schemeClr val="accent4">
                  <a:lumMod val="50000"/>
                  <a:lumOff val="50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pl-PL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         X509v3 Authority Key Identifier: 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keyid:40:C2:BD:27:8E:CC:34:83:30:A2:33:D7:FB:6C:B3:F0:B4:2C:80:CE</a:t>
            </a:r>
          </a:p>
          <a:p>
            <a:pPr marL="0" indent="0">
              <a:buNone/>
            </a:pPr>
            <a:endParaRPr lang="de-DE" sz="1600" dirty="0">
              <a:solidFill>
                <a:schemeClr val="accent4">
                  <a:lumMod val="50000"/>
                  <a:lumOff val="50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         </a:t>
            </a:r>
            <a:r>
              <a:rPr lang="de-DE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X509v3 </a:t>
            </a:r>
            <a:r>
              <a:rPr lang="de-DE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Subject</a:t>
            </a:r>
            <a:r>
              <a:rPr lang="de-DE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Alternative Name</a:t>
            </a:r>
            <a:r>
              <a:rPr lang="de-DE" sz="16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             </a:t>
            </a:r>
            <a:r>
              <a:rPr lang="de-DE" sz="16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DNS:www.parallels.com</a:t>
            </a: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de-DE" sz="16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DNS:parallels.com</a:t>
            </a:r>
            <a:endParaRPr lang="de-DE" sz="1600" dirty="0">
              <a:solidFill>
                <a:schemeClr val="accent4">
                  <a:lumMod val="50000"/>
                  <a:lumOff val="50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         X509v3 Subject Key Identifier: 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84:6B:18:DD:0A:16:B4:E0:15:6F:4A:EB:E9:A7:6C:64:64:75:30:4A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  <a:endParaRPr lang="en-US" sz="1600" dirty="0">
              <a:solidFill>
                <a:schemeClr val="accent4">
                  <a:lumMod val="50000"/>
                  <a:lumOff val="50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015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err="1"/>
          </a:p>
          <a:p>
            <a:r>
              <a:rPr lang="en-US" sz="2400" dirty="0"/>
              <a:t>Hardware AES</a:t>
            </a:r>
          </a:p>
          <a:p>
            <a:pPr lvl="1"/>
            <a:r>
              <a:rPr lang="en-US" sz="2400" dirty="0" err="1"/>
              <a:t>openssl</a:t>
            </a:r>
            <a:r>
              <a:rPr lang="en-US" sz="2400" dirty="0"/>
              <a:t> speed </a:t>
            </a:r>
            <a:r>
              <a:rPr lang="en-US" sz="2400" b="1" dirty="0"/>
              <a:t>-</a:t>
            </a:r>
            <a:r>
              <a:rPr lang="en-US" sz="2400" b="1" dirty="0" err="1"/>
              <a:t>evp</a:t>
            </a:r>
            <a:r>
              <a:rPr lang="en-US" sz="2400" b="1" dirty="0"/>
              <a:t> </a:t>
            </a:r>
            <a:r>
              <a:rPr lang="en-US" sz="2400" dirty="0"/>
              <a:t>aes-256-cbc</a:t>
            </a:r>
          </a:p>
          <a:p>
            <a:endParaRPr lang="en-US" sz="2400" dirty="0"/>
          </a:p>
          <a:p>
            <a:r>
              <a:rPr lang="en-US" sz="2400" dirty="0"/>
              <a:t>Software AES</a:t>
            </a:r>
          </a:p>
          <a:p>
            <a:pPr lvl="1"/>
            <a:r>
              <a:rPr lang="en-US" sz="2400" dirty="0" err="1"/>
              <a:t>openssl</a:t>
            </a:r>
            <a:r>
              <a:rPr lang="en-US" sz="2400" dirty="0"/>
              <a:t> speed aes-256-cbc</a:t>
            </a:r>
          </a:p>
          <a:p>
            <a:pPr lvl="1"/>
            <a:endParaRPr lang="en-US" sz="2400" dirty="0"/>
          </a:p>
          <a:p>
            <a:r>
              <a:rPr lang="en-US" sz="2400" dirty="0"/>
              <a:t>RSA</a:t>
            </a:r>
          </a:p>
          <a:p>
            <a:pPr lvl="1"/>
            <a:r>
              <a:rPr lang="en-US" sz="2400" dirty="0" err="1"/>
              <a:t>openssl</a:t>
            </a:r>
            <a:r>
              <a:rPr lang="en-US" sz="2400" dirty="0"/>
              <a:t> speed rsa2048</a:t>
            </a:r>
          </a:p>
          <a:p>
            <a:pPr lvl="1"/>
            <a:r>
              <a:rPr lang="en-US" sz="2400" dirty="0" err="1"/>
              <a:t>openssl</a:t>
            </a:r>
            <a:r>
              <a:rPr lang="en-US" sz="2400" dirty="0"/>
              <a:t> speed rsa4096</a:t>
            </a:r>
          </a:p>
          <a:p>
            <a:endParaRPr lang="en-US" sz="2400" dirty="0" err="1"/>
          </a:p>
        </p:txBody>
      </p:sp>
    </p:spTree>
    <p:extLst>
      <p:ext uri="{BB962C8B-B14F-4D97-AF65-F5344CB8AC3E}">
        <p14:creationId xmlns:p14="http://schemas.microsoft.com/office/powerpoint/2010/main" val="6893050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1820864" y="179230"/>
            <a:ext cx="8562975" cy="49244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ru-RU"/>
              <a:t>Links</a:t>
            </a:r>
            <a:endParaRPr lang="ru-RU" altLang="ru-RU"/>
          </a:p>
        </p:txBody>
      </p:sp>
      <p:sp>
        <p:nvSpPr>
          <p:cNvPr id="614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ru-RU" dirty="0"/>
          </a:p>
          <a:p>
            <a:r>
              <a:rPr lang="en-US" altLang="ru-RU" dirty="0">
                <a:hlinkClick r:id="rId3"/>
              </a:rPr>
              <a:t>https://events.yandex.ru/lib/talks/2335/</a:t>
            </a:r>
            <a:endParaRPr lang="en-US" altLang="ru-RU" dirty="0"/>
          </a:p>
          <a:p>
            <a:endParaRPr lang="en-US" altLang="ru-RU" dirty="0"/>
          </a:p>
          <a:p>
            <a:r>
              <a:rPr lang="en-US" altLang="ru-RU" dirty="0">
                <a:hlinkClick r:id="rId4"/>
              </a:rPr>
              <a:t>https://blog.cloudflare.com/keyless-ssl-the-nitty-gritty-technical-details/</a:t>
            </a:r>
            <a:endParaRPr lang="en-US" altLang="ru-RU" dirty="0"/>
          </a:p>
          <a:p>
            <a:pPr marL="0" indent="0"/>
            <a:endParaRPr lang="en-US" altLang="ru-RU" dirty="0"/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1DEE-8335-2545-8085-9763657B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U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E2556-3998-F945-BD49-0DB1B6E09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RU" dirty="0"/>
          </a:p>
          <a:p>
            <a:r>
              <a:rPr lang="en-RU" dirty="0"/>
              <a:t>DNS CAA</a:t>
            </a:r>
          </a:p>
        </p:txBody>
      </p:sp>
    </p:spTree>
    <p:extLst>
      <p:ext uri="{BB962C8B-B14F-4D97-AF65-F5344CB8AC3E}">
        <p14:creationId xmlns:p14="http://schemas.microsoft.com/office/powerpoint/2010/main" val="2533937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en-US" sz="4000" dirty="0"/>
          </a:p>
          <a:p>
            <a:pPr marL="0" indent="0" algn="ctr">
              <a:buNone/>
            </a:pPr>
            <a:endParaRPr lang="en-US" altLang="en-US" sz="4000" dirty="0"/>
          </a:p>
          <a:p>
            <a:pPr marL="0" indent="0" algn="ctr">
              <a:buNone/>
            </a:pPr>
            <a:endParaRPr lang="en-US" altLang="en-US" sz="4000" dirty="0"/>
          </a:p>
          <a:p>
            <a:pPr marL="0" indent="0" algn="ctr">
              <a:buNone/>
            </a:pPr>
            <a:r>
              <a:rPr lang="en-US" altLang="en-US" sz="6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1592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Usual block size is 128 bits (16 bytes) </a:t>
            </a:r>
          </a:p>
          <a:p>
            <a:endParaRPr lang="en-US" dirty="0"/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encrypt data lengths equal to the size of the encryption block </a:t>
            </a:r>
          </a:p>
          <a:p>
            <a:pPr lvl="1"/>
            <a:r>
              <a:rPr lang="en-US" dirty="0"/>
              <a:t>block ciphers are </a:t>
            </a:r>
            <a:r>
              <a:rPr lang="en-US" i="1" dirty="0"/>
              <a:t>deterministic </a:t>
            </a:r>
            <a:r>
              <a:rPr lang="en-US" dirty="0"/>
              <a:t>(produce the same output for the same input)</a:t>
            </a:r>
          </a:p>
          <a:p>
            <a:endParaRPr lang="en-US" dirty="0"/>
          </a:p>
          <a:p>
            <a:r>
              <a:rPr lang="en-US" dirty="0"/>
              <a:t>AES (</a:t>
            </a:r>
            <a:r>
              <a:rPr lang="en-US" i="1" dirty="0"/>
              <a:t>Advanced Encryption Standard</a:t>
            </a:r>
            <a:r>
              <a:rPr lang="en-US" dirty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0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Codebook Mode (ECB)</a:t>
            </a:r>
          </a:p>
        </p:txBody>
      </p:sp>
      <p:pic>
        <p:nvPicPr>
          <p:cNvPr id="12300" name="Picture 12" descr="CB encryption.sv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1700809"/>
            <a:ext cx="8562976" cy="34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89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 ECB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1045" y="739776"/>
            <a:ext cx="5661025" cy="566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70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Cipher Block Chaining Mode (CBC)</a:t>
            </a:r>
          </a:p>
        </p:txBody>
      </p:sp>
      <p:pic>
        <p:nvPicPr>
          <p:cNvPr id="13316" name="Picture 4" descr="BC encryption.sv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850" y="1772816"/>
            <a:ext cx="84050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673492"/>
      </p:ext>
    </p:extLst>
  </p:cSld>
  <p:clrMapOvr>
    <a:masterClrMapping/>
  </p:clrMapOvr>
</p:sld>
</file>

<file path=ppt/theme/theme1.xml><?xml version="1.0" encoding="utf-8"?>
<a:theme xmlns:a="http://schemas.openxmlformats.org/drawingml/2006/main" name="Red 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154C160-00F2-084D-A594-F4B5D855F6AF}" vid="{8A86EC69-B6DA-E340-940A-8FD832A92F3C}"/>
    </a:ext>
  </a:extLst>
</a:theme>
</file>

<file path=ppt/theme/theme2.xml><?xml version="1.0" encoding="utf-8"?>
<a:theme xmlns:a="http://schemas.openxmlformats.org/drawingml/2006/main" name="Parallels Corporate Theme">
  <a:themeElements>
    <a:clrScheme name="Parallels Theme">
      <a:dk1>
        <a:srgbClr val="262626"/>
      </a:dk1>
      <a:lt1>
        <a:srgbClr val="FFFFFF"/>
      </a:lt1>
      <a:dk2>
        <a:srgbClr val="525051"/>
      </a:dk2>
      <a:lt2>
        <a:srgbClr val="F2F2F2"/>
      </a:lt2>
      <a:accent1>
        <a:srgbClr val="D92231"/>
      </a:accent1>
      <a:accent2>
        <a:srgbClr val="8F9992"/>
      </a:accent2>
      <a:accent3>
        <a:srgbClr val="292828"/>
      </a:accent3>
      <a:accent4>
        <a:srgbClr val="899FB4"/>
      </a:accent4>
      <a:accent5>
        <a:srgbClr val="E19636"/>
      </a:accent5>
      <a:accent6>
        <a:srgbClr val="000000"/>
      </a:accent6>
      <a:hlink>
        <a:srgbClr val="ED2C21"/>
      </a:hlink>
      <a:folHlink>
        <a:srgbClr val="899F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91440" tIns="0" rIns="91440" bIns="0"/>
      <a:lstStyle>
        <a:defPPr marL="227013" marR="0" indent="-227013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Arial" charset="0"/>
          <a:buChar char="•"/>
          <a:tabLst/>
          <a:defRPr kumimoji="0" b="0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E154C160-00F2-084D-A594-F4B5D855F6AF}" vid="{832E7F36-6466-5B41-8AEE-7E3CBD6020F4}"/>
    </a:ext>
  </a:extLst>
</a:theme>
</file>

<file path=ppt/theme/theme3.xml><?xml version="1.0" encoding="utf-8"?>
<a:theme xmlns:a="http://schemas.openxmlformats.org/drawingml/2006/main" name="Parallels Grey Theme">
  <a:themeElements>
    <a:clrScheme name="Parallels Theme">
      <a:dk1>
        <a:srgbClr val="262626"/>
      </a:dk1>
      <a:lt1>
        <a:srgbClr val="FFFFFF"/>
      </a:lt1>
      <a:dk2>
        <a:srgbClr val="525051"/>
      </a:dk2>
      <a:lt2>
        <a:srgbClr val="F2F2F2"/>
      </a:lt2>
      <a:accent1>
        <a:srgbClr val="D92231"/>
      </a:accent1>
      <a:accent2>
        <a:srgbClr val="8F9992"/>
      </a:accent2>
      <a:accent3>
        <a:srgbClr val="292828"/>
      </a:accent3>
      <a:accent4>
        <a:srgbClr val="899FB4"/>
      </a:accent4>
      <a:accent5>
        <a:srgbClr val="E19636"/>
      </a:accent5>
      <a:accent6>
        <a:srgbClr val="000000"/>
      </a:accent6>
      <a:hlink>
        <a:srgbClr val="ED2C21"/>
      </a:hlink>
      <a:folHlink>
        <a:srgbClr val="899F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91440" tIns="0" rIns="91440" bIns="0"/>
      <a:lstStyle>
        <a:defPPr marL="227013" marR="0" indent="-227013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Arial" charset="0"/>
          <a:buChar char="•"/>
          <a:tabLst/>
          <a:defRPr kumimoji="0" b="0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E154C160-00F2-084D-A594-F4B5D855F6AF}" vid="{C140BA1C-6873-9442-B311-0ECB6EEAAC7D}"/>
    </a:ext>
  </a:extLst>
</a:theme>
</file>

<file path=ppt/theme/theme4.xml><?xml version="1.0" encoding="utf-8"?>
<a:theme xmlns:a="http://schemas.openxmlformats.org/drawingml/2006/main" name="Parallels Plain Theme">
  <a:themeElements>
    <a:clrScheme name="Parallels Theme">
      <a:dk1>
        <a:srgbClr val="262626"/>
      </a:dk1>
      <a:lt1>
        <a:srgbClr val="FFFFFF"/>
      </a:lt1>
      <a:dk2>
        <a:srgbClr val="525051"/>
      </a:dk2>
      <a:lt2>
        <a:srgbClr val="F2F2F2"/>
      </a:lt2>
      <a:accent1>
        <a:srgbClr val="D92231"/>
      </a:accent1>
      <a:accent2>
        <a:srgbClr val="8F9992"/>
      </a:accent2>
      <a:accent3>
        <a:srgbClr val="292828"/>
      </a:accent3>
      <a:accent4>
        <a:srgbClr val="899FB4"/>
      </a:accent4>
      <a:accent5>
        <a:srgbClr val="E19636"/>
      </a:accent5>
      <a:accent6>
        <a:srgbClr val="000000"/>
      </a:accent6>
      <a:hlink>
        <a:srgbClr val="ED2C21"/>
      </a:hlink>
      <a:folHlink>
        <a:srgbClr val="899F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91440" tIns="0" rIns="91440" bIns="0"/>
      <a:lstStyle>
        <a:defPPr marL="227013" marR="0" indent="-227013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Arial" charset="0"/>
          <a:buChar char="•"/>
          <a:tabLst/>
          <a:defRPr kumimoji="0" b="0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E154C160-00F2-084D-A594-F4B5D855F6AF}" vid="{EB49DA1E-CFBE-6746-813D-125B1E1E0F92}"/>
    </a:ext>
  </a:extLst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2534538A27DA4096616A4D43BC7784" ma:contentTypeVersion="4" ma:contentTypeDescription="Create a new document." ma:contentTypeScope="" ma:versionID="d29801034e679a14ae6f3ed8e6b8b3a7">
  <xsd:schema xmlns:xsd="http://www.w3.org/2001/XMLSchema" xmlns:xs="http://www.w3.org/2001/XMLSchema" xmlns:p="http://schemas.microsoft.com/office/2006/metadata/properties" xmlns:ns2="5a23e7e8-bdab-4271-ac4e-7897b2acddb2" xmlns:ns3="bc3fd11a-1f89-4626-ac7c-e0e7d501af64" targetNamespace="http://schemas.microsoft.com/office/2006/metadata/properties" ma:root="true" ma:fieldsID="2ebc1b9ab578bc44c4a77467fecc120c" ns2:_="" ns3:_="">
    <xsd:import namespace="5a23e7e8-bdab-4271-ac4e-7897b2acddb2"/>
    <xsd:import namespace="bc3fd11a-1f89-4626-ac7c-e0e7d501af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3e7e8-bdab-4271-ac4e-7897b2acddb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fd11a-1f89-4626-ac7c-e0e7d501af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5BBC1F-4C9A-4370-BF7C-269A0CB6A9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C1B9CF-90F7-46A0-8610-E9393E8819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23e7e8-bdab-4271-ac4e-7897b2acddb2"/>
    <ds:schemaRef ds:uri="bc3fd11a-1f89-4626-ac7c-e0e7d501af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5D503A-3C6D-4082-A919-40FF9899A078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bc3fd11a-1f89-4626-ac7c-e0e7d501af64"/>
    <ds:schemaRef ds:uri="http://purl.org/dc/terms/"/>
    <ds:schemaRef ds:uri="http://schemas.openxmlformats.org/package/2006/metadata/core-properties"/>
    <ds:schemaRef ds:uri="5a23e7e8-bdab-4271-ac4e-7897b2acddb2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Intro Slide</Template>
  <TotalTime>1056</TotalTime>
  <Words>2041</Words>
  <Application>Microsoft Macintosh PowerPoint</Application>
  <PresentationFormat>Widescreen</PresentationFormat>
  <Paragraphs>410</Paragraphs>
  <Slides>57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Avenir</vt:lpstr>
      <vt:lpstr>Calibri</vt:lpstr>
      <vt:lpstr>Courier</vt:lpstr>
      <vt:lpstr>Courier New</vt:lpstr>
      <vt:lpstr>Helvetica</vt:lpstr>
      <vt:lpstr>Red Intro Slide</vt:lpstr>
      <vt:lpstr>Parallels Corporate Theme</vt:lpstr>
      <vt:lpstr>Parallels Grey Theme</vt:lpstr>
      <vt:lpstr>Parallels Plain Theme</vt:lpstr>
      <vt:lpstr>TLS and PKI</vt:lpstr>
      <vt:lpstr>Agenda</vt:lpstr>
      <vt:lpstr>Crypto: Building blocks</vt:lpstr>
      <vt:lpstr>Symmetric Key Crypto</vt:lpstr>
      <vt:lpstr>Stream Ciphers</vt:lpstr>
      <vt:lpstr>Block Ciphers</vt:lpstr>
      <vt:lpstr>Electronic Codebook Mode (ECB)</vt:lpstr>
      <vt:lpstr>DES ECB</vt:lpstr>
      <vt:lpstr>Cipher Block Chaining Mode (CBC)</vt:lpstr>
      <vt:lpstr>Public Key Crypto</vt:lpstr>
      <vt:lpstr>Hash Functions</vt:lpstr>
      <vt:lpstr>Hash Functions</vt:lpstr>
      <vt:lpstr>Message Authentication Codes</vt:lpstr>
      <vt:lpstr>Digital Signatures</vt:lpstr>
      <vt:lpstr>Symmetric vs. Asymmetric</vt:lpstr>
      <vt:lpstr>History</vt:lpstr>
      <vt:lpstr>TLS - Goals</vt:lpstr>
      <vt:lpstr>SSLv2 and SSLv3 are insecure</vt:lpstr>
      <vt:lpstr>TLS 1.0 and TLS 1.1</vt:lpstr>
      <vt:lpstr>Symmetric Keys</vt:lpstr>
      <vt:lpstr>Public Keys</vt:lpstr>
      <vt:lpstr>TLS Algorithms</vt:lpstr>
      <vt:lpstr>Terminology</vt:lpstr>
      <vt:lpstr>AES128-SHA</vt:lpstr>
      <vt:lpstr>ECDHE-ECDSA-AES256-GCM-SHA384</vt:lpstr>
      <vt:lpstr>PowerPoint Presentation</vt:lpstr>
      <vt:lpstr>Diffie-Hellman (DH)</vt:lpstr>
      <vt:lpstr>PowerPoint Presentation</vt:lpstr>
      <vt:lpstr>PowerPoint Presentation</vt:lpstr>
      <vt:lpstr>TLS v1.3 ciphersuites</vt:lpstr>
      <vt:lpstr>Trust chain</vt:lpstr>
      <vt:lpstr>Public Key Infrastructure (PKI)</vt:lpstr>
      <vt:lpstr>Certificate</vt:lpstr>
      <vt:lpstr>Certificate structure</vt:lpstr>
      <vt:lpstr>Certificates</vt:lpstr>
      <vt:lpstr>Issuing</vt:lpstr>
      <vt:lpstr>Revocation</vt:lpstr>
      <vt:lpstr>CRL (Certificate Revocation List)</vt:lpstr>
      <vt:lpstr>OCSP (Online Certificate Status Protocol)</vt:lpstr>
      <vt:lpstr>OCSP Stappling</vt:lpstr>
      <vt:lpstr>Trust model</vt:lpstr>
      <vt:lpstr>Server is compromised </vt:lpstr>
      <vt:lpstr>CA is compromised </vt:lpstr>
      <vt:lpstr>PKI extensions</vt:lpstr>
      <vt:lpstr>Mozilla SSL Configuration Generator</vt:lpstr>
      <vt:lpstr>openssl cli</vt:lpstr>
      <vt:lpstr>Certificate format</vt:lpstr>
      <vt:lpstr>Connect via HTTPS</vt:lpstr>
      <vt:lpstr>Connect via HTTPS</vt:lpstr>
      <vt:lpstr>Connect via HTTPS (continue)</vt:lpstr>
      <vt:lpstr>Connect via HTTPS (continue)</vt:lpstr>
      <vt:lpstr>View Certificate</vt:lpstr>
      <vt:lpstr>View Certificate (continue)</vt:lpstr>
      <vt:lpstr>Benchmark</vt:lpstr>
      <vt:lpstr>Links</vt:lpstr>
      <vt:lpstr>Homework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TLS and Web Server Security</dc:title>
  <dc:creator>Andrey Danin</dc:creator>
  <cp:lastModifiedBy>Andrey Danin</cp:lastModifiedBy>
  <cp:revision>25</cp:revision>
  <dcterms:created xsi:type="dcterms:W3CDTF">2021-05-18T07:53:57Z</dcterms:created>
  <dcterms:modified xsi:type="dcterms:W3CDTF">2021-05-19T12:45:30Z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0x0101002F2534538A27DA4096616A4D43BC7784</vt:lpwstr>
  </property>
</Properties>
</file>